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0"/>
  </p:notesMasterIdLst>
  <p:handoutMasterIdLst>
    <p:handoutMasterId r:id="rId21"/>
  </p:handoutMasterIdLst>
  <p:sldIdLst>
    <p:sldId id="281" r:id="rId2"/>
    <p:sldId id="282" r:id="rId3"/>
    <p:sldId id="285" r:id="rId4"/>
    <p:sldId id="286" r:id="rId5"/>
    <p:sldId id="287" r:id="rId6"/>
    <p:sldId id="290" r:id="rId7"/>
    <p:sldId id="289" r:id="rId8"/>
    <p:sldId id="291" r:id="rId9"/>
    <p:sldId id="288" r:id="rId10"/>
    <p:sldId id="292" r:id="rId11"/>
    <p:sldId id="293" r:id="rId12"/>
    <p:sldId id="294" r:id="rId13"/>
    <p:sldId id="295" r:id="rId14"/>
    <p:sldId id="296" r:id="rId15"/>
    <p:sldId id="297" r:id="rId16"/>
    <p:sldId id="298" r:id="rId17"/>
    <p:sldId id="299" r:id="rId18"/>
    <p:sldId id="267" r:id="rId19"/>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Georgia" panose="02040502050405020303" pitchFamily="18" charset="0"/>
      <p:regular r:id="rId26"/>
      <p:bold r:id="rId27"/>
      <p:italic r:id="rId28"/>
      <p:boldItalic r:id="rId29"/>
    </p:embeddedFont>
    <p:embeddedFont>
      <p:font typeface="Roboto" panose="020B0604020202020204" charset="0"/>
      <p:regular r:id="rId30"/>
      <p:bold r:id="rId31"/>
      <p:italic r:id="rId32"/>
      <p:boldItalic r:id="rId33"/>
    </p:embeddedFont>
    <p:embeddedFont>
      <p:font typeface="Twinkl"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61"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4C9"/>
    <a:srgbClr val="7768AD"/>
    <a:srgbClr val="4A3582"/>
    <a:srgbClr val="18A0DB"/>
    <a:srgbClr val="DE1E5A"/>
    <a:srgbClr val="BC0105"/>
    <a:srgbClr val="4DB1E3"/>
    <a:srgbClr val="80C1EB"/>
    <a:srgbClr val="ACDD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393" autoAdjust="0"/>
  </p:normalViewPr>
  <p:slideViewPr>
    <p:cSldViewPr snapToGrid="0" showGuides="1">
      <p:cViewPr>
        <p:scale>
          <a:sx n="70" d="100"/>
          <a:sy n="70" d="100"/>
        </p:scale>
        <p:origin x="1326" y="-246"/>
      </p:cViewPr>
      <p:guideLst>
        <p:guide orient="horz" pos="2160"/>
        <p:guide pos="2880"/>
        <p:guide pos="340"/>
        <p:guide orient="horz" pos="3974"/>
        <p:guide pos="5420"/>
        <p:guide orient="horz" pos="346"/>
        <p:guide pos="476"/>
        <p:guide orient="horz" pos="482"/>
        <p:guide orient="horz" pos="3861"/>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14/11/2020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14/11/2020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channel/UCupoCPfuOxeSzgkmV752Zb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t>
            </a:r>
            <a:r>
              <a:rPr lang="en-AU" b="0" dirty="0"/>
              <a:t>eacher notes:</a:t>
            </a:r>
          </a:p>
          <a:p>
            <a:r>
              <a:rPr lang="en-AU" b="0" i="0" dirty="0">
                <a:solidFill>
                  <a:srgbClr val="202124"/>
                </a:solidFill>
                <a:effectLst/>
                <a:latin typeface="arial" panose="020B0604020202020204" pitchFamily="34" charset="0"/>
              </a:rPr>
              <a:t>Lady Justice is a well-known symbol of the justice system. </a:t>
            </a:r>
            <a:r>
              <a:rPr lang="en-AU" b="0" i="0" dirty="0">
                <a:solidFill>
                  <a:srgbClr val="333333"/>
                </a:solidFill>
                <a:effectLst/>
                <a:latin typeface="Georgia" panose="02040502050405020303" pitchFamily="18" charset="0"/>
              </a:rPr>
              <a:t>The modern image of Justice is based on Greco-Roman mythology of Themis and Justitia. Almost always draped in flowing robes, mature but not old, she symbolizes the fair and equal administration of the law, without corruption, avarice, prejudice, or favour.</a:t>
            </a:r>
            <a:endParaRPr lang="en-AU" b="0" i="0" dirty="0">
              <a:solidFill>
                <a:srgbClr val="202124"/>
              </a:solidFill>
              <a:effectLst/>
              <a:latin typeface="arial" panose="020B0604020202020204" pitchFamily="34" charset="0"/>
            </a:endParaRPr>
          </a:p>
          <a:p>
            <a:r>
              <a:rPr lang="en-AU" b="0" i="0" dirty="0">
                <a:solidFill>
                  <a:srgbClr val="202124"/>
                </a:solidFill>
                <a:effectLst/>
                <a:latin typeface="arial" panose="020B0604020202020204" pitchFamily="34" charset="0"/>
              </a:rPr>
              <a:t>She holds a sword to represent her power and authority, and scales, which represent the weighing of evidence on its own merit.</a:t>
            </a:r>
          </a:p>
          <a:p>
            <a:r>
              <a:rPr lang="en-AU" b="0" i="0" dirty="0">
                <a:solidFill>
                  <a:srgbClr val="202124"/>
                </a:solidFill>
                <a:effectLst/>
                <a:latin typeface="arial" panose="020B0604020202020204" pitchFamily="34" charset="0"/>
              </a:rPr>
              <a:t>Sometimes she is shown with a blindfold to represent that justice is blind to a person's wealth, power, gender and race (everyone is equal before the law).</a:t>
            </a:r>
          </a:p>
          <a:p>
            <a:r>
              <a:rPr lang="en-AU" b="0" i="0" dirty="0">
                <a:solidFill>
                  <a:srgbClr val="202124"/>
                </a:solidFill>
                <a:effectLst/>
                <a:latin typeface="arial" panose="020B0604020202020204" pitchFamily="34" charset="0"/>
              </a:rPr>
              <a:t>This is relevant to Australia today as they symbolise the importance of justice to Australian society.</a:t>
            </a:r>
          </a:p>
          <a:p>
            <a:endParaRPr lang="en-AU" b="0" i="0" dirty="0">
              <a:solidFill>
                <a:srgbClr val="202124"/>
              </a:solidFill>
              <a:effectLst/>
              <a:latin typeface="arial" panose="020B0604020202020204" pitchFamily="34" charset="0"/>
            </a:endParaRPr>
          </a:p>
          <a:p>
            <a:r>
              <a:rPr lang="en-AU" b="0" i="0" dirty="0">
                <a:solidFill>
                  <a:srgbClr val="202124"/>
                </a:solidFill>
                <a:effectLst/>
                <a:latin typeface="arial" panose="020B0604020202020204" pitchFamily="34" charset="0"/>
              </a:rPr>
              <a:t>Sourced from: https://itsaboutjustice.com/symbol-justice/</a:t>
            </a:r>
          </a:p>
          <a:p>
            <a:endParaRPr lang="en-AU" b="0" dirty="0"/>
          </a:p>
        </p:txBody>
      </p:sp>
      <p:sp>
        <p:nvSpPr>
          <p:cNvPr id="4" name="Slide Number Placeholder 3"/>
          <p:cNvSpPr>
            <a:spLocks noGrp="1"/>
          </p:cNvSpPr>
          <p:nvPr>
            <p:ph type="sldNum" sz="quarter" idx="5"/>
          </p:nvPr>
        </p:nvSpPr>
        <p:spPr/>
        <p:txBody>
          <a:bodyPr/>
          <a:lstStyle/>
          <a:p>
            <a:fld id="{FA521341-850D-40E1-BB3D-87946DC9B06D}" type="slidenum">
              <a:rPr lang="en-GB" smtClean="0"/>
              <a:t>3</a:t>
            </a:fld>
            <a:endParaRPr lang="en-GB"/>
          </a:p>
        </p:txBody>
      </p:sp>
    </p:spTree>
    <p:extLst>
      <p:ext uri="{BB962C8B-B14F-4D97-AF65-F5344CB8AC3E}">
        <p14:creationId xmlns:p14="http://schemas.microsoft.com/office/powerpoint/2010/main" val="101937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13</a:t>
            </a:fld>
            <a:endParaRPr lang="en-GB"/>
          </a:p>
        </p:txBody>
      </p:sp>
    </p:spTree>
    <p:extLst>
      <p:ext uri="{BB962C8B-B14F-4D97-AF65-F5344CB8AC3E}">
        <p14:creationId xmlns:p14="http://schemas.microsoft.com/office/powerpoint/2010/main" val="1932298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notes - suggested answer:</a:t>
            </a:r>
          </a:p>
          <a:p>
            <a:endParaRPr lang="en-AU" dirty="0"/>
          </a:p>
          <a:p>
            <a:pPr marL="342900" indent="-342900">
              <a:lnSpc>
                <a:spcPct val="115000"/>
              </a:lnSpc>
              <a:spcAft>
                <a:spcPts val="1000"/>
              </a:spcAft>
              <a:buAutoNum type="arabicPeriod" startAt="5"/>
            </a:pPr>
            <a:r>
              <a:rPr lang="en-AU" sz="1800" dirty="0">
                <a:effectLst/>
                <a:latin typeface="Arial" panose="020B0604020202020204" pitchFamily="34" charset="0"/>
                <a:ea typeface="Calibri" panose="020F0502020204030204" pitchFamily="34" charset="0"/>
                <a:cs typeface="Times New Roman" panose="02020603050405020304" pitchFamily="18" charset="0"/>
              </a:rPr>
              <a:t>Three principles of justice in Australia are: </a:t>
            </a:r>
          </a:p>
          <a:p>
            <a:pPr marL="800100" lvl="1" indent="-342900">
              <a:lnSpc>
                <a:spcPct val="115000"/>
              </a:lnSpc>
              <a:spcAft>
                <a:spcPts val="1000"/>
              </a:spcAft>
              <a:buFont typeface="Arial" panose="020B0604020202020204" pitchFamily="34" charset="0"/>
              <a:buChar char="•"/>
            </a:pPr>
            <a:r>
              <a:rPr lang="en-AU" sz="1800" dirty="0">
                <a:effectLst/>
                <a:latin typeface="Arial" panose="020B0604020202020204" pitchFamily="34" charset="0"/>
                <a:ea typeface="Calibri" panose="020F0502020204030204" pitchFamily="34" charset="0"/>
                <a:cs typeface="Times New Roman" panose="02020603050405020304" pitchFamily="18" charset="0"/>
              </a:rPr>
              <a:t>equality before the law; </a:t>
            </a:r>
          </a:p>
          <a:p>
            <a:pPr marL="800100" lvl="1" indent="-342900">
              <a:lnSpc>
                <a:spcPct val="115000"/>
              </a:lnSpc>
              <a:spcAft>
                <a:spcPts val="1000"/>
              </a:spcAft>
              <a:buFont typeface="Arial" panose="020B0604020202020204" pitchFamily="34" charset="0"/>
              <a:buChar char="•"/>
            </a:pPr>
            <a:r>
              <a:rPr lang="en-AU" sz="1800" dirty="0">
                <a:effectLst/>
                <a:latin typeface="Arial" panose="020B0604020202020204" pitchFamily="34" charset="0"/>
                <a:ea typeface="Calibri" panose="020F0502020204030204" pitchFamily="34" charset="0"/>
                <a:cs typeface="Times New Roman" panose="02020603050405020304" pitchFamily="18" charset="0"/>
              </a:rPr>
              <a:t>the right of appeal; and </a:t>
            </a:r>
          </a:p>
          <a:p>
            <a:pPr marL="800100" lvl="1" indent="-342900">
              <a:lnSpc>
                <a:spcPct val="115000"/>
              </a:lnSpc>
              <a:spcAft>
                <a:spcPts val="1000"/>
              </a:spcAft>
              <a:buFont typeface="Arial" panose="020B0604020202020204" pitchFamily="34" charset="0"/>
              <a:buChar char="•"/>
            </a:pPr>
            <a:r>
              <a:rPr lang="en-AU" sz="1800" dirty="0">
                <a:effectLst/>
                <a:latin typeface="Arial" panose="020B0604020202020204" pitchFamily="34" charset="0"/>
                <a:ea typeface="Calibri" panose="020F0502020204030204" pitchFamily="34" charset="0"/>
                <a:cs typeface="Times New Roman" panose="02020603050405020304" pitchFamily="18" charset="0"/>
              </a:rPr>
              <a:t>the existence of an independent judiciary.</a:t>
            </a:r>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14</a:t>
            </a:fld>
            <a:endParaRPr lang="en-GB"/>
          </a:p>
        </p:txBody>
      </p:sp>
    </p:spTree>
    <p:extLst>
      <p:ext uri="{BB962C8B-B14F-4D97-AF65-F5344CB8AC3E}">
        <p14:creationId xmlns:p14="http://schemas.microsoft.com/office/powerpoint/2010/main" val="820560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YouTube: </a:t>
            </a:r>
            <a:r>
              <a:rPr lang="en-AU" b="0" i="0" dirty="0">
                <a:effectLst/>
                <a:latin typeface="Roboto" panose="020B0604020202020204" charset="0"/>
              </a:rPr>
              <a:t>Gary the Australian goat has charges dropped against him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effectLst/>
                <a:latin typeface="Roboto" panose="020B0604020202020204" charset="0"/>
              </a:rPr>
              <a:t>https://www.youtube.com/watch?v=Bdy9TPOPhBo</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effectLst/>
                <a:latin typeface="Roboto" panose="020B0604020202020204" charset="0"/>
              </a:rPr>
              <a:t>1 minute 45 seconds</a:t>
            </a: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15</a:t>
            </a:fld>
            <a:endParaRPr lang="en-GB"/>
          </a:p>
        </p:txBody>
      </p:sp>
    </p:spTree>
    <p:extLst>
      <p:ext uri="{BB962C8B-B14F-4D97-AF65-F5344CB8AC3E}">
        <p14:creationId xmlns:p14="http://schemas.microsoft.com/office/powerpoint/2010/main" val="231875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notes:</a:t>
            </a:r>
          </a:p>
          <a:p>
            <a:pPr marL="228600" indent="-228600">
              <a:buAutoNum type="arabicPeriod"/>
            </a:pPr>
            <a:r>
              <a:rPr lang="en-AU" dirty="0" err="1"/>
              <a:t>Jimbo</a:t>
            </a:r>
            <a:r>
              <a:rPr lang="en-AU" dirty="0"/>
              <a:t> wrote to the Commander of the Rocks Police Station</a:t>
            </a:r>
          </a:p>
          <a:p>
            <a:pPr marL="228600" indent="-228600">
              <a:buAutoNum type="arabicPeriod"/>
            </a:pPr>
            <a:r>
              <a:rPr lang="en-AU" dirty="0" err="1"/>
              <a:t>Jimbo</a:t>
            </a:r>
            <a:r>
              <a:rPr lang="en-AU" dirty="0"/>
              <a:t> appealed the fine imposed by the Police by taking the case to the Magistrates Court</a:t>
            </a:r>
          </a:p>
          <a:p>
            <a:pPr marL="228600" indent="-228600">
              <a:buAutoNum type="arabicPeriod"/>
            </a:pPr>
            <a:r>
              <a:rPr lang="en-AU" dirty="0"/>
              <a:t>T</a:t>
            </a:r>
            <a:r>
              <a:rPr lang="en-AU" b="0" i="0" dirty="0">
                <a:solidFill>
                  <a:srgbClr val="666666"/>
                </a:solidFill>
                <a:effectLst/>
                <a:latin typeface="work-sans"/>
              </a:rPr>
              <a:t>he legal position is that all plants and trees belong to the owner of the property. If the plants and trees are on a common pathway, they are on Council land. Therefore, the bottom line is that unless the property is owned by you, it is against the law to remove anything from the property unless you have permission from the owner. However, if part of a plant or tree in your neighbour’s property overhangs into your property, you have the right to remove the overhanging part. The cost of having it removed is to be met by you, unless your neighbour agrees to pay for the removal. </a:t>
            </a:r>
            <a:r>
              <a:rPr lang="en-AU" dirty="0"/>
              <a:t>Source: https://www.hutchinsonlegal.com.au/picking-flowers/</a:t>
            </a:r>
          </a:p>
          <a:p>
            <a:pPr marL="228600" indent="-228600">
              <a:buAutoNum type="arabicPeriod"/>
            </a:pPr>
            <a:r>
              <a:rPr lang="en-AU" b="0" i="0" dirty="0">
                <a:solidFill>
                  <a:srgbClr val="333333"/>
                </a:solidFill>
                <a:effectLst/>
                <a:latin typeface="Arial" panose="020B0604020202020204" pitchFamily="34" charset="0"/>
              </a:rPr>
              <a:t>Although there’s absolutely no way which any normal person would be aware of every law, ignorance of the law still is not an excuse if a person commits a crime. Source: https://www.findlaw.com.au/articles/5785/is-ignorance-of-the-law-a-defence-in-relation-to-c.aspx#:~:text=Ignorance%20of%20an%20offence%20is%20not%20a%20defence&amp;text=%E2%80%9CProfessor%20Glanville%20Williams%20said%20that,presumed%20to%20know%20the%20law.</a:t>
            </a:r>
          </a:p>
          <a:p>
            <a:pPr marL="228600" indent="-228600">
              <a:buAutoNum type="arabicPeriod"/>
            </a:pPr>
            <a:r>
              <a:rPr lang="en-AU" b="0" i="0" dirty="0">
                <a:solidFill>
                  <a:srgbClr val="333333"/>
                </a:solidFill>
                <a:effectLst/>
                <a:latin typeface="Arial" panose="020B0604020202020204" pitchFamily="34" charset="0"/>
              </a:rPr>
              <a:t>Students should develop their own response</a:t>
            </a:r>
          </a:p>
          <a:p>
            <a:pPr marL="228600" indent="-228600">
              <a:buAutoNum type="arabicPeriod"/>
            </a:pPr>
            <a:r>
              <a:rPr lang="en-AU" b="0" i="0" dirty="0">
                <a:solidFill>
                  <a:srgbClr val="333333"/>
                </a:solidFill>
                <a:effectLst/>
                <a:latin typeface="Arial" panose="020B0604020202020204" pitchFamily="34" charset="0"/>
              </a:rPr>
              <a:t>Students should develop their own response but could consider the impact on the public, policing and courts.</a:t>
            </a:r>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16</a:t>
            </a:fld>
            <a:endParaRPr lang="en-GB"/>
          </a:p>
        </p:txBody>
      </p:sp>
    </p:spTree>
    <p:extLst>
      <p:ext uri="{BB962C8B-B14F-4D97-AF65-F5344CB8AC3E}">
        <p14:creationId xmlns:p14="http://schemas.microsoft.com/office/powerpoint/2010/main" val="391328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Roboto" panose="020B0604020202020204" charset="0"/>
                <a:ea typeface="+mn-ea"/>
                <a:cs typeface="+mn-cs"/>
              </a:rPr>
              <a:t>YouTube - </a:t>
            </a:r>
            <a:r>
              <a:rPr lang="en-AU" sz="1200" b="0" i="0" u="sng" kern="1200" dirty="0">
                <a:solidFill>
                  <a:schemeClr val="tx1"/>
                </a:solidFill>
                <a:effectLst/>
                <a:latin typeface="Roboto" panose="020B0604020202020204" charset="0"/>
                <a:ea typeface="+mn-ea"/>
                <a:cs typeface="+mn-cs"/>
                <a:hlinkClick r:id="rId3">
                  <a:extLst>
                    <a:ext uri="{A12FA001-AC4F-418D-AE19-62706E023703}">
                      <ahyp:hlinkClr xmlns:ahyp="http://schemas.microsoft.com/office/drawing/2018/hyperlinkcolor" val="tx"/>
                    </a:ext>
                  </a:extLst>
                </a:hlinkClick>
              </a:rPr>
              <a:t>Community Legal Centres NSW</a:t>
            </a:r>
            <a:r>
              <a:rPr lang="en-AU" sz="1200" b="0" i="0" u="sng" kern="1200" dirty="0">
                <a:solidFill>
                  <a:schemeClr val="tx1"/>
                </a:solidFill>
                <a:effectLst/>
                <a:latin typeface="Roboto" panose="020B0604020202020204" charset="0"/>
                <a:ea typeface="+mn-ea"/>
                <a:cs typeface="+mn-cs"/>
              </a:rPr>
              <a:t> </a:t>
            </a:r>
            <a:r>
              <a:rPr lang="en-AU" sz="1200" b="0" i="0" u="none" kern="1200" dirty="0">
                <a:solidFill>
                  <a:schemeClr val="tx1"/>
                </a:solidFill>
                <a:effectLst/>
                <a:latin typeface="Roboto" panose="020B0604020202020204" charset="0"/>
                <a:ea typeface="+mn-ea"/>
                <a:cs typeface="+mn-cs"/>
              </a:rPr>
              <a:t> - </a:t>
            </a:r>
            <a:r>
              <a:rPr lang="en-AU" b="0" i="0" dirty="0">
                <a:effectLst/>
                <a:latin typeface="Roboto" panose="020B0604020202020204" charset="0"/>
              </a:rPr>
              <a:t>Why is access to justice important?</a:t>
            </a:r>
          </a:p>
          <a:p>
            <a:r>
              <a:rPr lang="en-AU" dirty="0"/>
              <a:t>https://www.youtube.com/watch?v=PHwP0LJCcGw</a:t>
            </a:r>
          </a:p>
          <a:p>
            <a:r>
              <a:rPr lang="en-AU" dirty="0"/>
              <a:t>2 minutes 43 secs</a:t>
            </a: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4</a:t>
            </a:fld>
            <a:endParaRPr lang="en-GB"/>
          </a:p>
        </p:txBody>
      </p:sp>
    </p:spTree>
    <p:extLst>
      <p:ext uri="{BB962C8B-B14F-4D97-AF65-F5344CB8AC3E}">
        <p14:creationId xmlns:p14="http://schemas.microsoft.com/office/powerpoint/2010/main" val="176566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notes - suggested answers: </a:t>
            </a:r>
          </a:p>
          <a:p>
            <a:pPr marL="342900" indent="-342900">
              <a:buFont typeface="+mj-lt"/>
              <a:buAutoNum type="arabicPeriod"/>
            </a:pPr>
            <a:r>
              <a:rPr lang="en-AU" sz="1800" dirty="0">
                <a:effectLst/>
                <a:latin typeface="Arial" panose="020B0604020202020204" pitchFamily="34" charset="0"/>
                <a:ea typeface="Calibri" panose="020F0502020204030204" pitchFamily="34" charset="0"/>
                <a:cs typeface="Times New Roman" panose="02020603050405020304" pitchFamily="18" charset="0"/>
              </a:rPr>
              <a:t>The legal system is essential to ensure that Australian society functions effectively. It offers protection and fairness for those who participate in the courts.</a:t>
            </a:r>
          </a:p>
          <a:p>
            <a:pPr marL="342900" indent="-342900">
              <a:buFont typeface="+mj-lt"/>
              <a:buAutoNum type="arabicPeriod"/>
            </a:pPr>
            <a:r>
              <a:rPr lang="en-AU" sz="1800" dirty="0">
                <a:effectLst/>
                <a:latin typeface="Arial" panose="020B0604020202020204" pitchFamily="34" charset="0"/>
                <a:ea typeface="Calibri" panose="020F0502020204030204" pitchFamily="34" charset="0"/>
                <a:cs typeface="Times New Roman" panose="02020603050405020304" pitchFamily="18" charset="0"/>
              </a:rPr>
              <a:t>One way to ensure equal access to justice in Australia is through the ability to choose your legal representatives and to make your own decisions about how to present your case to the court.</a:t>
            </a:r>
          </a:p>
          <a:p>
            <a:pPr marL="270510" indent="-270510">
              <a:lnSpc>
                <a:spcPct val="115000"/>
              </a:lnSpc>
              <a:spcAft>
                <a:spcPts val="1000"/>
              </a:spcAft>
            </a:pP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6</a:t>
            </a:fld>
            <a:endParaRPr lang="en-GB"/>
          </a:p>
        </p:txBody>
      </p:sp>
    </p:spTree>
    <p:extLst>
      <p:ext uri="{BB962C8B-B14F-4D97-AF65-F5344CB8AC3E}">
        <p14:creationId xmlns:p14="http://schemas.microsoft.com/office/powerpoint/2010/main" val="190137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Roboto" panose="020B0604020202020204" charset="0"/>
                <a:ea typeface="+mn-ea"/>
                <a:cs typeface="+mn-cs"/>
              </a:rPr>
              <a:t>YouTube – Australian Human Rights Commission - </a:t>
            </a:r>
            <a:r>
              <a:rPr lang="en-AU" b="0" i="0" dirty="0">
                <a:effectLst/>
                <a:latin typeface="Roboto" panose="020B0604020202020204" charset="0"/>
              </a:rPr>
              <a:t>Rights &amp; Freedoms and the Courts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https://www.youtube.com/watch?v=wZMvQPVL_rY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1 minute 30 secs</a:t>
            </a: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7</a:t>
            </a:fld>
            <a:endParaRPr lang="en-GB"/>
          </a:p>
        </p:txBody>
      </p:sp>
    </p:spTree>
    <p:extLst>
      <p:ext uri="{BB962C8B-B14F-4D97-AF65-F5344CB8AC3E}">
        <p14:creationId xmlns:p14="http://schemas.microsoft.com/office/powerpoint/2010/main" val="393566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8</a:t>
            </a:fld>
            <a:endParaRPr lang="en-GB"/>
          </a:p>
        </p:txBody>
      </p:sp>
    </p:spTree>
    <p:extLst>
      <p:ext uri="{BB962C8B-B14F-4D97-AF65-F5344CB8AC3E}">
        <p14:creationId xmlns:p14="http://schemas.microsoft.com/office/powerpoint/2010/main" val="428949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notes - suggested answer:</a:t>
            </a:r>
          </a:p>
          <a:p>
            <a:endParaRPr lang="en-AU" dirty="0"/>
          </a:p>
          <a:p>
            <a:pPr marL="270510" indent="-270510">
              <a:lnSpc>
                <a:spcPct val="115000"/>
              </a:lnSpc>
              <a:spcAft>
                <a:spcPts val="1000"/>
              </a:spcAft>
            </a:pPr>
            <a:r>
              <a:rPr lang="en-AU" sz="1800" dirty="0">
                <a:effectLst/>
                <a:latin typeface="Arial" panose="020B0604020202020204" pitchFamily="34" charset="0"/>
                <a:ea typeface="Calibri" panose="020F0502020204030204" pitchFamily="34" charset="0"/>
                <a:cs typeface="Times New Roman" panose="02020603050405020304" pitchFamily="18" charset="0"/>
              </a:rPr>
              <a:t>3.	Equality before the law means that all individuals are treated equally by the legal system, irrespective of their background. All people should have the same rights before the law, as the law must be applied equally to everyone.</a:t>
            </a:r>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9</a:t>
            </a:fld>
            <a:endParaRPr lang="en-GB"/>
          </a:p>
        </p:txBody>
      </p:sp>
    </p:spTree>
    <p:extLst>
      <p:ext uri="{BB962C8B-B14F-4D97-AF65-F5344CB8AC3E}">
        <p14:creationId xmlns:p14="http://schemas.microsoft.com/office/powerpoint/2010/main" val="236719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Roboto" panose="020B0604020202020204" charset="0"/>
                <a:ea typeface="+mn-ea"/>
                <a:cs typeface="+mn-cs"/>
              </a:rPr>
              <a:t>YouTube – </a:t>
            </a:r>
            <a:r>
              <a:rPr lang="en-AU" b="0" i="0" dirty="0">
                <a:effectLst/>
                <a:latin typeface="Roboto" panose="020B0604020202020204" charset="0"/>
              </a:rPr>
              <a:t>Separation of Powers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https://www.youtube.com/watch?v=e1cN5KuB5s0</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2 minutes 9 secs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YouTube - </a:t>
            </a:r>
            <a:r>
              <a:rPr lang="en-AU" b="0" i="0" dirty="0">
                <a:effectLst/>
                <a:latin typeface="Roboto" panose="020B0604020202020204" charset="0"/>
              </a:rPr>
              <a:t>What is JUDICIAL INDEPENDENCE? What does JUDICIAL INDEPENDENCE mean?</a:t>
            </a:r>
          </a:p>
          <a:p>
            <a:r>
              <a:rPr lang="en-AU" dirty="0"/>
              <a:t>https://www.youtube.com/watch?v=cJFzjEUH7os</a:t>
            </a:r>
          </a:p>
          <a:p>
            <a:r>
              <a:rPr lang="en-AU" dirty="0"/>
              <a:t>1 minute 37 secs</a:t>
            </a:r>
          </a:p>
        </p:txBody>
      </p:sp>
      <p:sp>
        <p:nvSpPr>
          <p:cNvPr id="4" name="Slide Number Placeholder 3"/>
          <p:cNvSpPr>
            <a:spLocks noGrp="1"/>
          </p:cNvSpPr>
          <p:nvPr>
            <p:ph type="sldNum" sz="quarter" idx="5"/>
          </p:nvPr>
        </p:nvSpPr>
        <p:spPr/>
        <p:txBody>
          <a:bodyPr/>
          <a:lstStyle/>
          <a:p>
            <a:fld id="{FA521341-850D-40E1-BB3D-87946DC9B06D}" type="slidenum">
              <a:rPr lang="en-GB" smtClean="0"/>
              <a:t>10</a:t>
            </a:fld>
            <a:endParaRPr lang="en-GB"/>
          </a:p>
        </p:txBody>
      </p:sp>
    </p:spTree>
    <p:extLst>
      <p:ext uri="{BB962C8B-B14F-4D97-AF65-F5344CB8AC3E}">
        <p14:creationId xmlns:p14="http://schemas.microsoft.com/office/powerpoint/2010/main" val="59749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11</a:t>
            </a:fld>
            <a:endParaRPr lang="en-GB"/>
          </a:p>
        </p:txBody>
      </p:sp>
    </p:spTree>
    <p:extLst>
      <p:ext uri="{BB962C8B-B14F-4D97-AF65-F5344CB8AC3E}">
        <p14:creationId xmlns:p14="http://schemas.microsoft.com/office/powerpoint/2010/main" val="192152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notes - suggested answer:</a:t>
            </a:r>
          </a:p>
          <a:p>
            <a:endParaRPr lang="en-AU" dirty="0"/>
          </a:p>
          <a:p>
            <a:pPr marL="270510" indent="-270510">
              <a:lnSpc>
                <a:spcPct val="115000"/>
              </a:lnSpc>
              <a:spcAft>
                <a:spcPts val="1000"/>
              </a:spcAft>
            </a:pPr>
            <a:r>
              <a:rPr lang="en-AU" sz="1800" dirty="0">
                <a:effectLst/>
                <a:latin typeface="Arial" panose="020B0604020202020204" pitchFamily="34" charset="0"/>
                <a:ea typeface="Calibri" panose="020F0502020204030204" pitchFamily="34" charset="0"/>
                <a:cs typeface="Times New Roman" panose="02020603050405020304" pitchFamily="18" charset="0"/>
              </a:rPr>
              <a:t>4.	The independence of the judiciary is established by ensuring that judges are given powers to manage the law separate to parliament’s ability to create the law. In addition, judges cannot be removed from their roles by parliament without good reason (i.e. misconduct, incapacity). </a:t>
            </a:r>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12</a:t>
            </a:fld>
            <a:endParaRPr lang="en-GB"/>
          </a:p>
        </p:txBody>
      </p:sp>
    </p:spTree>
    <p:extLst>
      <p:ext uri="{BB962C8B-B14F-4D97-AF65-F5344CB8AC3E}">
        <p14:creationId xmlns:p14="http://schemas.microsoft.com/office/powerpoint/2010/main" val="2553473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cJFzjEUH7os" TargetMode="External"/><Relationship Id="rId3" Type="http://schemas.openxmlformats.org/officeDocument/2006/relationships/hyperlink" Target="https://www.youtube.com/watch?v=e1cN5KuB5s0" TargetMode="External"/><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www.youtube.com/watch?v=Bdy9TPOPhBo"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HwP0LJCcGw"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wZMvQPVL_r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3F8F9A-4113-4612-80E3-4FA9748FEBF7}"/>
              </a:ext>
            </a:extLst>
          </p:cNvPr>
          <p:cNvSpPr txBox="1"/>
          <p:nvPr/>
        </p:nvSpPr>
        <p:spPr>
          <a:xfrm>
            <a:off x="365760" y="548640"/>
            <a:ext cx="8595360" cy="1323439"/>
          </a:xfrm>
          <a:prstGeom prst="rect">
            <a:avLst/>
          </a:prstGeom>
          <a:noFill/>
        </p:spPr>
        <p:txBody>
          <a:bodyPr wrap="square" rtlCol="0">
            <a:spAutoFit/>
          </a:bodyPr>
          <a:lstStyle/>
          <a:p>
            <a:r>
              <a:rPr lang="en-AU" sz="8000" b="1" dirty="0">
                <a:latin typeface="+mj-lt"/>
              </a:rPr>
              <a:t>Principles of Justice</a:t>
            </a:r>
          </a:p>
        </p:txBody>
      </p:sp>
      <p:sp>
        <p:nvSpPr>
          <p:cNvPr id="3" name="Rectangle 2">
            <a:extLst>
              <a:ext uri="{FF2B5EF4-FFF2-40B4-BE49-F238E27FC236}">
                <a16:creationId xmlns:a16="http://schemas.microsoft.com/office/drawing/2014/main" id="{A4926A7E-78E8-49C7-9BED-1C194A6ED496}"/>
              </a:ext>
            </a:extLst>
          </p:cNvPr>
          <p:cNvSpPr/>
          <p:nvPr/>
        </p:nvSpPr>
        <p:spPr>
          <a:xfrm>
            <a:off x="4164036" y="3108960"/>
            <a:ext cx="844061" cy="590843"/>
          </a:xfrm>
          <a:prstGeom prst="rect">
            <a:avLst/>
          </a:prstGeom>
          <a:solidFill>
            <a:srgbClr val="F3E4C9"/>
          </a:solidFill>
          <a:ln>
            <a:solidFill>
              <a:srgbClr val="F3E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922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A9-ECEF-4834-BC4C-0B10E4D20CA8}"/>
              </a:ext>
            </a:extLst>
          </p:cNvPr>
          <p:cNvSpPr>
            <a:spLocks noGrp="1"/>
          </p:cNvSpPr>
          <p:nvPr>
            <p:ph type="title"/>
          </p:nvPr>
        </p:nvSpPr>
        <p:spPr>
          <a:xfrm>
            <a:off x="461959" y="996235"/>
            <a:ext cx="8220075" cy="994306"/>
          </a:xfrm>
        </p:spPr>
        <p:txBody>
          <a:bodyPr/>
          <a:lstStyle/>
          <a:p>
            <a:pPr algn="ctr"/>
            <a:r>
              <a:rPr lang="en-AU" dirty="0"/>
              <a:t>Separation of Powers </a:t>
            </a:r>
            <a:br>
              <a:rPr lang="en-AU" dirty="0"/>
            </a:br>
            <a:r>
              <a:rPr lang="en-AU" dirty="0"/>
              <a:t>&amp; </a:t>
            </a:r>
            <a:br>
              <a:rPr lang="en-AU" dirty="0"/>
            </a:br>
            <a:r>
              <a:rPr lang="en-AU" dirty="0"/>
              <a:t>Independent Judiciary</a:t>
            </a:r>
          </a:p>
        </p:txBody>
      </p:sp>
      <p:pic>
        <p:nvPicPr>
          <p:cNvPr id="4" name="Graphic 3" descr="Presentation with media">
            <a:hlinkClick r:id="rId3"/>
            <a:extLst>
              <a:ext uri="{FF2B5EF4-FFF2-40B4-BE49-F238E27FC236}">
                <a16:creationId xmlns:a16="http://schemas.microsoft.com/office/drawing/2014/main" id="{4155175A-0AD7-445E-A80E-4F74FD88C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9042" y="4849564"/>
            <a:ext cx="2194560" cy="2194560"/>
          </a:xfrm>
          <a:prstGeom prst="rect">
            <a:avLst/>
          </a:prstGeom>
        </p:spPr>
      </p:pic>
      <p:pic>
        <p:nvPicPr>
          <p:cNvPr id="5" name="Picture 4">
            <a:hlinkClick r:id="rId3"/>
            <a:extLst>
              <a:ext uri="{FF2B5EF4-FFF2-40B4-BE49-F238E27FC236}">
                <a16:creationId xmlns:a16="http://schemas.microsoft.com/office/drawing/2014/main" id="{6D3A679C-4E7A-4ECC-B42F-6401529EC85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7778" y1="24118" x2="57778" y2="24118"/>
                        <a14:foregroundMark x1="57778" y1="19412" x2="57778" y2="19412"/>
                      </a14:backgroundRemoval>
                    </a14:imgEffect>
                  </a14:imgLayer>
                </a14:imgProps>
              </a:ext>
            </a:extLst>
          </a:blip>
          <a:stretch>
            <a:fillRect/>
          </a:stretch>
        </p:blipFill>
        <p:spPr>
          <a:xfrm>
            <a:off x="868994" y="2592993"/>
            <a:ext cx="2934655" cy="2771619"/>
          </a:xfrm>
          <a:prstGeom prst="rect">
            <a:avLst/>
          </a:prstGeom>
        </p:spPr>
      </p:pic>
      <p:pic>
        <p:nvPicPr>
          <p:cNvPr id="7" name="Graphic 6" descr="Presentation with media">
            <a:hlinkClick r:id="rId8"/>
            <a:extLst>
              <a:ext uri="{FF2B5EF4-FFF2-40B4-BE49-F238E27FC236}">
                <a16:creationId xmlns:a16="http://schemas.microsoft.com/office/drawing/2014/main" id="{06B504C3-3DAF-48E7-B49A-48350D49DE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0398" y="4849564"/>
            <a:ext cx="2194560" cy="2194560"/>
          </a:xfrm>
          <a:prstGeom prst="rect">
            <a:avLst/>
          </a:prstGeom>
        </p:spPr>
      </p:pic>
      <p:pic>
        <p:nvPicPr>
          <p:cNvPr id="8" name="Picture 7">
            <a:hlinkClick r:id="rId8"/>
            <a:extLst>
              <a:ext uri="{FF2B5EF4-FFF2-40B4-BE49-F238E27FC236}">
                <a16:creationId xmlns:a16="http://schemas.microsoft.com/office/drawing/2014/main" id="{50BD3471-E3E8-4460-8991-4AF4D1752D31}"/>
              </a:ext>
            </a:extLst>
          </p:cNvPr>
          <p:cNvPicPr>
            <a:picLocks noChangeAspect="1"/>
          </p:cNvPicPr>
          <p:nvPr/>
        </p:nvPicPr>
        <p:blipFill>
          <a:blip r:embed="rId9"/>
          <a:stretch>
            <a:fillRect/>
          </a:stretch>
        </p:blipFill>
        <p:spPr>
          <a:xfrm>
            <a:off x="5151254" y="3265377"/>
            <a:ext cx="3123752" cy="1426849"/>
          </a:xfrm>
          <a:prstGeom prst="rect">
            <a:avLst/>
          </a:prstGeom>
        </p:spPr>
      </p:pic>
      <p:sp>
        <p:nvSpPr>
          <p:cNvPr id="9" name="Arrow: Curved Right 8">
            <a:extLst>
              <a:ext uri="{FF2B5EF4-FFF2-40B4-BE49-F238E27FC236}">
                <a16:creationId xmlns:a16="http://schemas.microsoft.com/office/drawing/2014/main" id="{D42F5380-6884-407E-A442-879302E5E733}"/>
              </a:ext>
            </a:extLst>
          </p:cNvPr>
          <p:cNvSpPr/>
          <p:nvPr/>
        </p:nvSpPr>
        <p:spPr>
          <a:xfrm>
            <a:off x="1239042" y="842229"/>
            <a:ext cx="533086" cy="2194004"/>
          </a:xfrm>
          <a:prstGeom prst="curv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Arrow: Curved Right 10">
            <a:extLst>
              <a:ext uri="{FF2B5EF4-FFF2-40B4-BE49-F238E27FC236}">
                <a16:creationId xmlns:a16="http://schemas.microsoft.com/office/drawing/2014/main" id="{267348D7-0394-4E89-8B43-DAE536588E01}"/>
              </a:ext>
            </a:extLst>
          </p:cNvPr>
          <p:cNvSpPr/>
          <p:nvPr/>
        </p:nvSpPr>
        <p:spPr>
          <a:xfrm flipH="1">
            <a:off x="8415492" y="2010728"/>
            <a:ext cx="533085" cy="1919466"/>
          </a:xfrm>
          <a:prstGeom prst="curv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22070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815F-41F3-45BC-BF24-85EEE4BDB0AE}"/>
              </a:ext>
            </a:extLst>
          </p:cNvPr>
          <p:cNvSpPr>
            <a:spLocks noGrp="1"/>
          </p:cNvSpPr>
          <p:nvPr>
            <p:ph type="title"/>
          </p:nvPr>
        </p:nvSpPr>
        <p:spPr/>
        <p:txBody>
          <a:bodyPr/>
          <a:lstStyle/>
          <a:p>
            <a:r>
              <a:rPr lang="en-AU" dirty="0"/>
              <a:t>Read</a:t>
            </a:r>
          </a:p>
        </p:txBody>
      </p:sp>
      <p:sp>
        <p:nvSpPr>
          <p:cNvPr id="4" name="TextBox 3">
            <a:extLst>
              <a:ext uri="{FF2B5EF4-FFF2-40B4-BE49-F238E27FC236}">
                <a16:creationId xmlns:a16="http://schemas.microsoft.com/office/drawing/2014/main" id="{5F9D1A5D-12F1-4CA8-80C0-3972AC73F947}"/>
              </a:ext>
            </a:extLst>
          </p:cNvPr>
          <p:cNvSpPr txBox="1"/>
          <p:nvPr/>
        </p:nvSpPr>
        <p:spPr>
          <a:xfrm>
            <a:off x="649608" y="1312316"/>
            <a:ext cx="8037194" cy="523220"/>
          </a:xfrm>
          <a:prstGeom prst="rect">
            <a:avLst/>
          </a:prstGeom>
          <a:noFill/>
        </p:spPr>
        <p:txBody>
          <a:bodyPr wrap="square">
            <a:spAutoFit/>
          </a:bodyPr>
          <a:lstStyle/>
          <a:p>
            <a:pPr algn="ctr"/>
            <a:r>
              <a:rPr lang="en-AU" sz="2800" dirty="0"/>
              <a:t>Independent judiciary - pages 31 and 32</a:t>
            </a:r>
          </a:p>
        </p:txBody>
      </p:sp>
      <p:pic>
        <p:nvPicPr>
          <p:cNvPr id="5" name="Picture 4">
            <a:extLst>
              <a:ext uri="{FF2B5EF4-FFF2-40B4-BE49-F238E27FC236}">
                <a16:creationId xmlns:a16="http://schemas.microsoft.com/office/drawing/2014/main" id="{947AC7AB-BE3B-4103-8561-3A3F26756AEE}"/>
              </a:ext>
            </a:extLst>
          </p:cNvPr>
          <p:cNvPicPr>
            <a:picLocks noChangeAspect="1"/>
          </p:cNvPicPr>
          <p:nvPr/>
        </p:nvPicPr>
        <p:blipFill>
          <a:blip r:embed="rId3"/>
          <a:stretch>
            <a:fillRect/>
          </a:stretch>
        </p:blipFill>
        <p:spPr>
          <a:xfrm>
            <a:off x="649608" y="1835536"/>
            <a:ext cx="7863842" cy="4543569"/>
          </a:xfrm>
          <a:prstGeom prst="rect">
            <a:avLst/>
          </a:prstGeom>
        </p:spPr>
      </p:pic>
      <p:sp>
        <p:nvSpPr>
          <p:cNvPr id="6" name="Rectangle 5">
            <a:extLst>
              <a:ext uri="{FF2B5EF4-FFF2-40B4-BE49-F238E27FC236}">
                <a16:creationId xmlns:a16="http://schemas.microsoft.com/office/drawing/2014/main" id="{5FBAA1D8-5982-4F77-8221-C69D90778E34}"/>
              </a:ext>
            </a:extLst>
          </p:cNvPr>
          <p:cNvSpPr/>
          <p:nvPr/>
        </p:nvSpPr>
        <p:spPr>
          <a:xfrm>
            <a:off x="4836161" y="2668957"/>
            <a:ext cx="1767840" cy="149253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a:extLst>
              <a:ext uri="{FF2B5EF4-FFF2-40B4-BE49-F238E27FC236}">
                <a16:creationId xmlns:a16="http://schemas.microsoft.com/office/drawing/2014/main" id="{185B823B-F65B-47C4-BE91-073EB9A09840}"/>
              </a:ext>
            </a:extLst>
          </p:cNvPr>
          <p:cNvCxnSpPr>
            <a:cxnSpLocks/>
          </p:cNvCxnSpPr>
          <p:nvPr/>
        </p:nvCxnSpPr>
        <p:spPr>
          <a:xfrm>
            <a:off x="6604001" y="4081975"/>
            <a:ext cx="2082801"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7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4A13-1542-4A21-8928-82D49D3073D0}"/>
              </a:ext>
            </a:extLst>
          </p:cNvPr>
          <p:cNvSpPr>
            <a:spLocks noGrp="1"/>
          </p:cNvSpPr>
          <p:nvPr>
            <p:ph type="title"/>
          </p:nvPr>
        </p:nvSpPr>
        <p:spPr>
          <a:xfrm>
            <a:off x="199505" y="478895"/>
            <a:ext cx="7448204" cy="994306"/>
          </a:xfrm>
        </p:spPr>
        <p:txBody>
          <a:bodyPr/>
          <a:lstStyle/>
          <a:p>
            <a:r>
              <a:rPr lang="en-AU" dirty="0"/>
              <a:t>Complete the following task:</a:t>
            </a:r>
          </a:p>
        </p:txBody>
      </p:sp>
      <p:sp>
        <p:nvSpPr>
          <p:cNvPr id="3" name="TextBox 2">
            <a:extLst>
              <a:ext uri="{FF2B5EF4-FFF2-40B4-BE49-F238E27FC236}">
                <a16:creationId xmlns:a16="http://schemas.microsoft.com/office/drawing/2014/main" id="{25AD4A58-1B53-4D00-B0CF-45F0F8FEBE73}"/>
              </a:ext>
            </a:extLst>
          </p:cNvPr>
          <p:cNvSpPr txBox="1"/>
          <p:nvPr/>
        </p:nvSpPr>
        <p:spPr>
          <a:xfrm>
            <a:off x="589227" y="2231412"/>
            <a:ext cx="8375588" cy="1384995"/>
          </a:xfrm>
          <a:prstGeom prst="rect">
            <a:avLst/>
          </a:prstGeom>
          <a:noFill/>
        </p:spPr>
        <p:txBody>
          <a:bodyPr wrap="square" rtlCol="0">
            <a:spAutoFit/>
          </a:bodyPr>
          <a:lstStyle/>
          <a:p>
            <a:pPr marL="342900" indent="-342900">
              <a:buAutoNum type="arabicPeriod"/>
            </a:pPr>
            <a:endParaRPr lang="en-AU" sz="2800" dirty="0"/>
          </a:p>
          <a:p>
            <a:pPr marL="365125" indent="-365125"/>
            <a:r>
              <a:rPr lang="en-AU" sz="2800" dirty="0"/>
              <a:t>4. Summarise the methods used to ensure that the judiciary remains independent.</a:t>
            </a:r>
          </a:p>
        </p:txBody>
      </p:sp>
      <p:grpSp>
        <p:nvGrpSpPr>
          <p:cNvPr id="4" name="Group 3">
            <a:extLst>
              <a:ext uri="{FF2B5EF4-FFF2-40B4-BE49-F238E27FC236}">
                <a16:creationId xmlns:a16="http://schemas.microsoft.com/office/drawing/2014/main" id="{3F1793A3-05F8-4780-830D-60BD2C96D375}"/>
              </a:ext>
            </a:extLst>
          </p:cNvPr>
          <p:cNvGrpSpPr/>
          <p:nvPr/>
        </p:nvGrpSpPr>
        <p:grpSpPr>
          <a:xfrm>
            <a:off x="7980218" y="16198"/>
            <a:ext cx="1180487" cy="1426226"/>
            <a:chOff x="7522943" y="403471"/>
            <a:chExt cx="1163860" cy="1409278"/>
          </a:xfrm>
        </p:grpSpPr>
        <p:pic>
          <p:nvPicPr>
            <p:cNvPr id="5" name="Graphic 4" descr="Stopwatch">
              <a:extLst>
                <a:ext uri="{FF2B5EF4-FFF2-40B4-BE49-F238E27FC236}">
                  <a16:creationId xmlns:a16="http://schemas.microsoft.com/office/drawing/2014/main" id="{B2F7CC82-FC88-4AB2-99E9-E82B5FCE7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7686" y="403471"/>
              <a:ext cx="914400" cy="914400"/>
            </a:xfrm>
            <a:prstGeom prst="rect">
              <a:avLst/>
            </a:prstGeom>
          </p:spPr>
        </p:pic>
        <p:sp>
          <p:nvSpPr>
            <p:cNvPr id="6" name="TextBox 5">
              <a:extLst>
                <a:ext uri="{FF2B5EF4-FFF2-40B4-BE49-F238E27FC236}">
                  <a16:creationId xmlns:a16="http://schemas.microsoft.com/office/drawing/2014/main" id="{CEFDCDA8-C6C8-4C41-A62D-95CCDB88CD7A}"/>
                </a:ext>
              </a:extLst>
            </p:cNvPr>
            <p:cNvSpPr txBox="1"/>
            <p:nvPr/>
          </p:nvSpPr>
          <p:spPr>
            <a:xfrm>
              <a:off x="7522943" y="1197196"/>
              <a:ext cx="1163860" cy="615553"/>
            </a:xfrm>
            <a:prstGeom prst="rect">
              <a:avLst/>
            </a:prstGeom>
            <a:noFill/>
          </p:spPr>
          <p:txBody>
            <a:bodyPr wrap="square" rtlCol="0">
              <a:spAutoFit/>
            </a:bodyPr>
            <a:lstStyle/>
            <a:p>
              <a:r>
                <a:rPr lang="en-AU" sz="1700" b="1" dirty="0"/>
                <a:t>3 minute</a:t>
              </a:r>
            </a:p>
            <a:p>
              <a:pPr algn="ctr"/>
              <a:r>
                <a:rPr lang="en-AU" sz="1700" b="1" dirty="0"/>
                <a:t>Task</a:t>
              </a:r>
            </a:p>
          </p:txBody>
        </p:sp>
      </p:grpSp>
    </p:spTree>
    <p:extLst>
      <p:ext uri="{BB962C8B-B14F-4D97-AF65-F5344CB8AC3E}">
        <p14:creationId xmlns:p14="http://schemas.microsoft.com/office/powerpoint/2010/main" val="96666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1EA46-9C17-456E-844D-3331BD4D9245}"/>
              </a:ext>
            </a:extLst>
          </p:cNvPr>
          <p:cNvPicPr>
            <a:picLocks noChangeAspect="1"/>
          </p:cNvPicPr>
          <p:nvPr/>
        </p:nvPicPr>
        <p:blipFill>
          <a:blip r:embed="rId3"/>
          <a:stretch>
            <a:fillRect/>
          </a:stretch>
        </p:blipFill>
        <p:spPr>
          <a:xfrm>
            <a:off x="1590038" y="1876568"/>
            <a:ext cx="5954393" cy="4513534"/>
          </a:xfrm>
          <a:prstGeom prst="rect">
            <a:avLst/>
          </a:prstGeom>
        </p:spPr>
      </p:pic>
      <p:sp>
        <p:nvSpPr>
          <p:cNvPr id="2" name="Title 1">
            <a:extLst>
              <a:ext uri="{FF2B5EF4-FFF2-40B4-BE49-F238E27FC236}">
                <a16:creationId xmlns:a16="http://schemas.microsoft.com/office/drawing/2014/main" id="{9514815F-41F3-45BC-BF24-85EEE4BDB0AE}"/>
              </a:ext>
            </a:extLst>
          </p:cNvPr>
          <p:cNvSpPr>
            <a:spLocks noGrp="1"/>
          </p:cNvSpPr>
          <p:nvPr>
            <p:ph type="title"/>
          </p:nvPr>
        </p:nvSpPr>
        <p:spPr/>
        <p:txBody>
          <a:bodyPr/>
          <a:lstStyle/>
          <a:p>
            <a:r>
              <a:rPr lang="en-AU" dirty="0"/>
              <a:t>Read</a:t>
            </a:r>
          </a:p>
        </p:txBody>
      </p:sp>
      <p:sp>
        <p:nvSpPr>
          <p:cNvPr id="4" name="TextBox 3">
            <a:extLst>
              <a:ext uri="{FF2B5EF4-FFF2-40B4-BE49-F238E27FC236}">
                <a16:creationId xmlns:a16="http://schemas.microsoft.com/office/drawing/2014/main" id="{5F9D1A5D-12F1-4CA8-80C0-3972AC73F947}"/>
              </a:ext>
            </a:extLst>
          </p:cNvPr>
          <p:cNvSpPr txBox="1"/>
          <p:nvPr/>
        </p:nvSpPr>
        <p:spPr>
          <a:xfrm>
            <a:off x="635712" y="1113589"/>
            <a:ext cx="8037194" cy="769441"/>
          </a:xfrm>
          <a:prstGeom prst="rect">
            <a:avLst/>
          </a:prstGeom>
          <a:noFill/>
        </p:spPr>
        <p:txBody>
          <a:bodyPr wrap="square">
            <a:spAutoFit/>
          </a:bodyPr>
          <a:lstStyle/>
          <a:p>
            <a:pPr algn="ctr"/>
            <a:r>
              <a:rPr lang="en-AU" sz="2200" dirty="0"/>
              <a:t>Role of Judiciary, Presumption of Innocence &amp; Other Rights pages 32 and 33</a:t>
            </a:r>
          </a:p>
        </p:txBody>
      </p:sp>
      <p:cxnSp>
        <p:nvCxnSpPr>
          <p:cNvPr id="9" name="Straight Connector 8">
            <a:extLst>
              <a:ext uri="{FF2B5EF4-FFF2-40B4-BE49-F238E27FC236}">
                <a16:creationId xmlns:a16="http://schemas.microsoft.com/office/drawing/2014/main" id="{4A918CE7-026F-4B28-A2AC-B0FCE23FA115}"/>
              </a:ext>
            </a:extLst>
          </p:cNvPr>
          <p:cNvCxnSpPr/>
          <p:nvPr/>
        </p:nvCxnSpPr>
        <p:spPr>
          <a:xfrm>
            <a:off x="1910687" y="6018663"/>
            <a:ext cx="563374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C6EF722-99A5-43C3-B3BF-96123F77AD18}"/>
              </a:ext>
            </a:extLst>
          </p:cNvPr>
          <p:cNvCxnSpPr>
            <a:cxnSpLocks/>
          </p:cNvCxnSpPr>
          <p:nvPr/>
        </p:nvCxnSpPr>
        <p:spPr>
          <a:xfrm>
            <a:off x="1910687" y="4560628"/>
            <a:ext cx="1624083"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F52B45-664B-48CA-8FE0-66789F2353C4}"/>
              </a:ext>
            </a:extLst>
          </p:cNvPr>
          <p:cNvCxnSpPr>
            <a:cxnSpLocks/>
          </p:cNvCxnSpPr>
          <p:nvPr/>
        </p:nvCxnSpPr>
        <p:spPr>
          <a:xfrm>
            <a:off x="7544431" y="1835536"/>
            <a:ext cx="0" cy="4200187"/>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EB75B-DC9D-4674-937D-71FD66ECDF8F}"/>
              </a:ext>
            </a:extLst>
          </p:cNvPr>
          <p:cNvCxnSpPr>
            <a:cxnSpLocks/>
          </p:cNvCxnSpPr>
          <p:nvPr/>
        </p:nvCxnSpPr>
        <p:spPr>
          <a:xfrm flipV="1">
            <a:off x="5791200" y="1851459"/>
            <a:ext cx="1779357" cy="2510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3BFE2E-4F0C-471E-869A-2B76D1052034}"/>
              </a:ext>
            </a:extLst>
          </p:cNvPr>
          <p:cNvCxnSpPr>
            <a:cxnSpLocks/>
          </p:cNvCxnSpPr>
          <p:nvPr/>
        </p:nvCxnSpPr>
        <p:spPr>
          <a:xfrm>
            <a:off x="3516051" y="3692493"/>
            <a:ext cx="23005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4BD5C5A-C3ED-4482-80E4-B77C2D76CB3F}"/>
              </a:ext>
            </a:extLst>
          </p:cNvPr>
          <p:cNvCxnSpPr>
            <a:cxnSpLocks/>
          </p:cNvCxnSpPr>
          <p:nvPr/>
        </p:nvCxnSpPr>
        <p:spPr>
          <a:xfrm>
            <a:off x="5791200" y="1851459"/>
            <a:ext cx="0" cy="186008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E63F6F-AF54-4644-AEA8-76AE15A1B368}"/>
              </a:ext>
            </a:extLst>
          </p:cNvPr>
          <p:cNvCxnSpPr>
            <a:cxnSpLocks/>
          </p:cNvCxnSpPr>
          <p:nvPr/>
        </p:nvCxnSpPr>
        <p:spPr>
          <a:xfrm>
            <a:off x="3523735" y="3669441"/>
            <a:ext cx="18604" cy="91024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BCFBE9-C827-4971-8321-BD113FA77AA7}"/>
              </a:ext>
            </a:extLst>
          </p:cNvPr>
          <p:cNvCxnSpPr>
            <a:cxnSpLocks/>
          </p:cNvCxnSpPr>
          <p:nvPr/>
        </p:nvCxnSpPr>
        <p:spPr>
          <a:xfrm>
            <a:off x="1910687" y="4560628"/>
            <a:ext cx="0" cy="147509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31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4A13-1542-4A21-8928-82D49D3073D0}"/>
              </a:ext>
            </a:extLst>
          </p:cNvPr>
          <p:cNvSpPr>
            <a:spLocks noGrp="1"/>
          </p:cNvSpPr>
          <p:nvPr>
            <p:ph type="title"/>
          </p:nvPr>
        </p:nvSpPr>
        <p:spPr>
          <a:xfrm>
            <a:off x="199505" y="478895"/>
            <a:ext cx="7448204" cy="994306"/>
          </a:xfrm>
        </p:spPr>
        <p:txBody>
          <a:bodyPr/>
          <a:lstStyle/>
          <a:p>
            <a:r>
              <a:rPr lang="en-AU" dirty="0"/>
              <a:t>Complete the following task:</a:t>
            </a:r>
          </a:p>
        </p:txBody>
      </p:sp>
      <p:sp>
        <p:nvSpPr>
          <p:cNvPr id="3" name="TextBox 2">
            <a:extLst>
              <a:ext uri="{FF2B5EF4-FFF2-40B4-BE49-F238E27FC236}">
                <a16:creationId xmlns:a16="http://schemas.microsoft.com/office/drawing/2014/main" id="{25AD4A58-1B53-4D00-B0CF-45F0F8FEBE73}"/>
              </a:ext>
            </a:extLst>
          </p:cNvPr>
          <p:cNvSpPr txBox="1"/>
          <p:nvPr/>
        </p:nvSpPr>
        <p:spPr>
          <a:xfrm>
            <a:off x="704046" y="1659285"/>
            <a:ext cx="7735907" cy="3539430"/>
          </a:xfrm>
          <a:prstGeom prst="rect">
            <a:avLst/>
          </a:prstGeom>
          <a:noFill/>
        </p:spPr>
        <p:txBody>
          <a:bodyPr wrap="square" rtlCol="0">
            <a:spAutoFit/>
          </a:bodyPr>
          <a:lstStyle/>
          <a:p>
            <a:pPr marL="365125" indent="-365125"/>
            <a:endParaRPr lang="en-AU" sz="2800" dirty="0"/>
          </a:p>
          <a:p>
            <a:pPr marL="365125" indent="-365125"/>
            <a:endParaRPr lang="en-AU" sz="2800" dirty="0"/>
          </a:p>
          <a:p>
            <a:pPr marL="365125" indent="-365125"/>
            <a:endParaRPr lang="en-AU" sz="2800" dirty="0"/>
          </a:p>
          <a:p>
            <a:pPr marL="365125" indent="-365125"/>
            <a:r>
              <a:rPr lang="en-AU" sz="2800" dirty="0"/>
              <a:t>5. Now that you have read through Unit 2.3, The Principles of Justice, name three principles of justice that are applied in Australia.</a:t>
            </a:r>
          </a:p>
          <a:p>
            <a:pPr marL="365125" indent="-365125"/>
            <a:endParaRPr lang="en-AU" sz="2800" dirty="0"/>
          </a:p>
        </p:txBody>
      </p:sp>
      <p:grpSp>
        <p:nvGrpSpPr>
          <p:cNvPr id="4" name="Group 3">
            <a:extLst>
              <a:ext uri="{FF2B5EF4-FFF2-40B4-BE49-F238E27FC236}">
                <a16:creationId xmlns:a16="http://schemas.microsoft.com/office/drawing/2014/main" id="{3F1793A3-05F8-4780-830D-60BD2C96D375}"/>
              </a:ext>
            </a:extLst>
          </p:cNvPr>
          <p:cNvGrpSpPr/>
          <p:nvPr/>
        </p:nvGrpSpPr>
        <p:grpSpPr>
          <a:xfrm>
            <a:off x="7980218" y="16198"/>
            <a:ext cx="1180487" cy="1426226"/>
            <a:chOff x="7522943" y="403471"/>
            <a:chExt cx="1163860" cy="1409278"/>
          </a:xfrm>
        </p:grpSpPr>
        <p:pic>
          <p:nvPicPr>
            <p:cNvPr id="5" name="Graphic 4" descr="Stopwatch">
              <a:extLst>
                <a:ext uri="{FF2B5EF4-FFF2-40B4-BE49-F238E27FC236}">
                  <a16:creationId xmlns:a16="http://schemas.microsoft.com/office/drawing/2014/main" id="{B2F7CC82-FC88-4AB2-99E9-E82B5FCE7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7686" y="403471"/>
              <a:ext cx="914400" cy="914400"/>
            </a:xfrm>
            <a:prstGeom prst="rect">
              <a:avLst/>
            </a:prstGeom>
          </p:spPr>
        </p:pic>
        <p:sp>
          <p:nvSpPr>
            <p:cNvPr id="6" name="TextBox 5">
              <a:extLst>
                <a:ext uri="{FF2B5EF4-FFF2-40B4-BE49-F238E27FC236}">
                  <a16:creationId xmlns:a16="http://schemas.microsoft.com/office/drawing/2014/main" id="{CEFDCDA8-C6C8-4C41-A62D-95CCDB88CD7A}"/>
                </a:ext>
              </a:extLst>
            </p:cNvPr>
            <p:cNvSpPr txBox="1"/>
            <p:nvPr/>
          </p:nvSpPr>
          <p:spPr>
            <a:xfrm>
              <a:off x="7522943" y="1197196"/>
              <a:ext cx="1163860" cy="615553"/>
            </a:xfrm>
            <a:prstGeom prst="rect">
              <a:avLst/>
            </a:prstGeom>
            <a:noFill/>
          </p:spPr>
          <p:txBody>
            <a:bodyPr wrap="square" rtlCol="0">
              <a:spAutoFit/>
            </a:bodyPr>
            <a:lstStyle/>
            <a:p>
              <a:r>
                <a:rPr lang="en-AU" sz="1700" b="1" dirty="0"/>
                <a:t>3 minute</a:t>
              </a:r>
            </a:p>
            <a:p>
              <a:pPr algn="ctr"/>
              <a:r>
                <a:rPr lang="en-AU" sz="1700" b="1" dirty="0"/>
                <a:t>Task</a:t>
              </a:r>
            </a:p>
          </p:txBody>
        </p:sp>
      </p:grpSp>
    </p:spTree>
    <p:extLst>
      <p:ext uri="{BB962C8B-B14F-4D97-AF65-F5344CB8AC3E}">
        <p14:creationId xmlns:p14="http://schemas.microsoft.com/office/powerpoint/2010/main" val="2590495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3E4A-C904-4363-BCEB-4EE41FFD8B75}"/>
              </a:ext>
            </a:extLst>
          </p:cNvPr>
          <p:cNvSpPr>
            <a:spLocks noGrp="1"/>
          </p:cNvSpPr>
          <p:nvPr>
            <p:ph type="title"/>
          </p:nvPr>
        </p:nvSpPr>
        <p:spPr/>
        <p:txBody>
          <a:bodyPr/>
          <a:lstStyle/>
          <a:p>
            <a:r>
              <a:rPr lang="en-AU" dirty="0"/>
              <a:t>Gary the Goat Case</a:t>
            </a:r>
          </a:p>
        </p:txBody>
      </p:sp>
      <p:sp>
        <p:nvSpPr>
          <p:cNvPr id="4" name="TextBox 3">
            <a:extLst>
              <a:ext uri="{FF2B5EF4-FFF2-40B4-BE49-F238E27FC236}">
                <a16:creationId xmlns:a16="http://schemas.microsoft.com/office/drawing/2014/main" id="{FC888ABE-7724-4D99-8EA6-6F0ED34513C2}"/>
              </a:ext>
            </a:extLst>
          </p:cNvPr>
          <p:cNvSpPr txBox="1"/>
          <p:nvPr/>
        </p:nvSpPr>
        <p:spPr>
          <a:xfrm>
            <a:off x="457197" y="1473201"/>
            <a:ext cx="1467137" cy="632545"/>
          </a:xfrm>
          <a:prstGeom prst="rect">
            <a:avLst/>
          </a:prstGeom>
          <a:noFill/>
        </p:spPr>
        <p:txBody>
          <a:bodyPr wrap="square">
            <a:spAutoFit/>
          </a:bodyPr>
          <a:lstStyle/>
          <a:p>
            <a:pPr fontAlgn="base">
              <a:lnSpc>
                <a:spcPts val="1560"/>
              </a:lnSpc>
              <a:spcAft>
                <a:spcPts val="800"/>
              </a:spcAft>
            </a:pPr>
            <a:r>
              <a:rPr lang="en-AU" sz="2450" dirty="0"/>
              <a:t>Read:</a:t>
            </a:r>
          </a:p>
          <a:p>
            <a:pPr fontAlgn="base">
              <a:lnSpc>
                <a:spcPts val="1560"/>
              </a:lnSpc>
              <a:spcAft>
                <a:spcPts val="800"/>
              </a:spcAft>
            </a:pPr>
            <a:endParaRPr lang="en-AU" sz="2450" dirty="0"/>
          </a:p>
        </p:txBody>
      </p:sp>
      <p:sp>
        <p:nvSpPr>
          <p:cNvPr id="6" name="TextBox 5">
            <a:extLst>
              <a:ext uri="{FF2B5EF4-FFF2-40B4-BE49-F238E27FC236}">
                <a16:creationId xmlns:a16="http://schemas.microsoft.com/office/drawing/2014/main" id="{5AD5D363-F256-4E85-99E5-0867A23C8F5E}"/>
              </a:ext>
            </a:extLst>
          </p:cNvPr>
          <p:cNvSpPr txBox="1"/>
          <p:nvPr/>
        </p:nvSpPr>
        <p:spPr>
          <a:xfrm>
            <a:off x="457197" y="5682639"/>
            <a:ext cx="8220074" cy="632545"/>
          </a:xfrm>
          <a:prstGeom prst="rect">
            <a:avLst/>
          </a:prstGeom>
          <a:noFill/>
        </p:spPr>
        <p:txBody>
          <a:bodyPr wrap="square">
            <a:spAutoFit/>
          </a:bodyPr>
          <a:lstStyle/>
          <a:p>
            <a:pPr fontAlgn="base">
              <a:lnSpc>
                <a:spcPts val="1560"/>
              </a:lnSpc>
              <a:spcAft>
                <a:spcPts val="800"/>
              </a:spcAft>
            </a:pPr>
            <a:r>
              <a:rPr lang="en-AU" sz="2450" dirty="0"/>
              <a:t>Watch:		Gary the Goat has his day in court</a:t>
            </a:r>
          </a:p>
          <a:p>
            <a:pPr fontAlgn="base">
              <a:lnSpc>
                <a:spcPts val="1560"/>
              </a:lnSpc>
              <a:spcAft>
                <a:spcPts val="800"/>
              </a:spcAft>
            </a:pPr>
            <a:endParaRPr lang="en-AU" sz="2450" dirty="0"/>
          </a:p>
        </p:txBody>
      </p:sp>
      <p:pic>
        <p:nvPicPr>
          <p:cNvPr id="7" name="Picture 6">
            <a:extLst>
              <a:ext uri="{FF2B5EF4-FFF2-40B4-BE49-F238E27FC236}">
                <a16:creationId xmlns:a16="http://schemas.microsoft.com/office/drawing/2014/main" id="{CECDCBE0-CA06-4F8E-A6DA-3DE6FD49DBA6}"/>
              </a:ext>
            </a:extLst>
          </p:cNvPr>
          <p:cNvPicPr>
            <a:picLocks noChangeAspect="1"/>
          </p:cNvPicPr>
          <p:nvPr/>
        </p:nvPicPr>
        <p:blipFill>
          <a:blip r:embed="rId3"/>
          <a:stretch>
            <a:fillRect/>
          </a:stretch>
        </p:blipFill>
        <p:spPr>
          <a:xfrm rot="1266754">
            <a:off x="4846311" y="1653972"/>
            <a:ext cx="2567582" cy="3418593"/>
          </a:xfrm>
          <a:prstGeom prst="rect">
            <a:avLst/>
          </a:prstGeom>
          <a:ln>
            <a:solidFill>
              <a:schemeClr val="tx1"/>
            </a:solidFill>
          </a:ln>
        </p:spPr>
      </p:pic>
      <p:pic>
        <p:nvPicPr>
          <p:cNvPr id="8" name="Picture 7">
            <a:extLst>
              <a:ext uri="{FF2B5EF4-FFF2-40B4-BE49-F238E27FC236}">
                <a16:creationId xmlns:a16="http://schemas.microsoft.com/office/drawing/2014/main" id="{5075EC83-467B-4779-9225-D5F7F12A7397}"/>
              </a:ext>
            </a:extLst>
          </p:cNvPr>
          <p:cNvPicPr>
            <a:picLocks noChangeAspect="1"/>
          </p:cNvPicPr>
          <p:nvPr/>
        </p:nvPicPr>
        <p:blipFill>
          <a:blip r:embed="rId4"/>
          <a:stretch>
            <a:fillRect/>
          </a:stretch>
        </p:blipFill>
        <p:spPr>
          <a:xfrm rot="21116727">
            <a:off x="2971444" y="1306287"/>
            <a:ext cx="2657937" cy="3709266"/>
          </a:xfrm>
          <a:prstGeom prst="rect">
            <a:avLst/>
          </a:prstGeom>
          <a:ln>
            <a:solidFill>
              <a:schemeClr val="tx1"/>
            </a:solidFill>
          </a:ln>
        </p:spPr>
      </p:pic>
      <p:pic>
        <p:nvPicPr>
          <p:cNvPr id="10" name="Graphic 9" descr="Presentation with media">
            <a:hlinkClick r:id="rId5"/>
            <a:extLst>
              <a:ext uri="{FF2B5EF4-FFF2-40B4-BE49-F238E27FC236}">
                <a16:creationId xmlns:a16="http://schemas.microsoft.com/office/drawing/2014/main" id="{EC081E80-5B34-4A91-A993-6C9618B3C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3265" y="5113934"/>
            <a:ext cx="1467137" cy="1467137"/>
          </a:xfrm>
          <a:prstGeom prst="rect">
            <a:avLst/>
          </a:prstGeom>
        </p:spPr>
      </p:pic>
    </p:spTree>
    <p:extLst>
      <p:ext uri="{BB962C8B-B14F-4D97-AF65-F5344CB8AC3E}">
        <p14:creationId xmlns:p14="http://schemas.microsoft.com/office/powerpoint/2010/main" val="67157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3E4A-C904-4363-BCEB-4EE41FFD8B75}"/>
              </a:ext>
            </a:extLst>
          </p:cNvPr>
          <p:cNvSpPr>
            <a:spLocks noGrp="1"/>
          </p:cNvSpPr>
          <p:nvPr>
            <p:ph type="title"/>
          </p:nvPr>
        </p:nvSpPr>
        <p:spPr/>
        <p:txBody>
          <a:bodyPr/>
          <a:lstStyle/>
          <a:p>
            <a:r>
              <a:rPr lang="en-AU" dirty="0"/>
              <a:t>Gary the Goat Case</a:t>
            </a:r>
          </a:p>
        </p:txBody>
      </p:sp>
      <p:sp>
        <p:nvSpPr>
          <p:cNvPr id="4" name="TextBox 3">
            <a:extLst>
              <a:ext uri="{FF2B5EF4-FFF2-40B4-BE49-F238E27FC236}">
                <a16:creationId xmlns:a16="http://schemas.microsoft.com/office/drawing/2014/main" id="{FC888ABE-7724-4D99-8EA6-6F0ED34513C2}"/>
              </a:ext>
            </a:extLst>
          </p:cNvPr>
          <p:cNvSpPr txBox="1"/>
          <p:nvPr/>
        </p:nvSpPr>
        <p:spPr>
          <a:xfrm>
            <a:off x="457197" y="1473201"/>
            <a:ext cx="8220075" cy="5060360"/>
          </a:xfrm>
          <a:prstGeom prst="rect">
            <a:avLst/>
          </a:prstGeom>
          <a:noFill/>
        </p:spPr>
        <p:txBody>
          <a:bodyPr wrap="square">
            <a:spAutoFit/>
          </a:bodyPr>
          <a:lstStyle/>
          <a:p>
            <a:pPr fontAlgn="base">
              <a:lnSpc>
                <a:spcPts val="1560"/>
              </a:lnSpc>
              <a:spcAft>
                <a:spcPts val="800"/>
              </a:spcAft>
            </a:pPr>
            <a:r>
              <a:rPr lang="en-AU" sz="2450" dirty="0"/>
              <a:t>Discussion Questions:</a:t>
            </a:r>
          </a:p>
          <a:p>
            <a:pPr marL="355600" indent="-355600" fontAlgn="base">
              <a:spcAft>
                <a:spcPts val="800"/>
              </a:spcAft>
            </a:pPr>
            <a:r>
              <a:rPr lang="en-AU" sz="2450" dirty="0"/>
              <a:t>1. What non-legal measures did </a:t>
            </a:r>
            <a:r>
              <a:rPr lang="en-AU" sz="2450" dirty="0" err="1"/>
              <a:t>Jimbo</a:t>
            </a:r>
            <a:r>
              <a:rPr lang="en-AU" sz="2450" dirty="0"/>
              <a:t> take in an effort to have the fine dropped?</a:t>
            </a:r>
          </a:p>
          <a:p>
            <a:pPr marL="355600" indent="-355600" fontAlgn="base">
              <a:spcAft>
                <a:spcPts val="800"/>
              </a:spcAft>
            </a:pPr>
            <a:r>
              <a:rPr lang="en-AU" sz="2450" dirty="0"/>
              <a:t>2. What legal measures did </a:t>
            </a:r>
            <a:r>
              <a:rPr lang="en-AU" sz="2450" dirty="0" err="1"/>
              <a:t>Jimbo</a:t>
            </a:r>
            <a:r>
              <a:rPr lang="en-AU" sz="2450" dirty="0"/>
              <a:t> take to have the fine dropped?</a:t>
            </a:r>
          </a:p>
          <a:p>
            <a:pPr marL="355600" indent="-355600" fontAlgn="base">
              <a:spcAft>
                <a:spcPts val="800"/>
              </a:spcAft>
            </a:pPr>
            <a:r>
              <a:rPr lang="en-AU" sz="2450" dirty="0"/>
              <a:t>3. Did you know it was illegal to destroy flowers? </a:t>
            </a:r>
          </a:p>
          <a:p>
            <a:pPr marL="355600" indent="-355600" fontAlgn="base">
              <a:spcAft>
                <a:spcPts val="800"/>
              </a:spcAft>
            </a:pPr>
            <a:r>
              <a:rPr lang="en-AU" sz="2450" dirty="0"/>
              <a:t>4. How should police enforce laws that are not known by the community?</a:t>
            </a:r>
          </a:p>
          <a:p>
            <a:pPr marL="355600" indent="-355600" fontAlgn="base">
              <a:spcAft>
                <a:spcPts val="800"/>
              </a:spcAft>
            </a:pPr>
            <a:r>
              <a:rPr lang="en-AU" sz="2450" dirty="0"/>
              <a:t>5. What steps could be taken to publicise laws that are not well known?</a:t>
            </a:r>
          </a:p>
          <a:p>
            <a:pPr marL="355600" indent="-355600" fontAlgn="base">
              <a:spcAft>
                <a:spcPts val="800"/>
              </a:spcAft>
            </a:pPr>
            <a:r>
              <a:rPr lang="en-AU" sz="2450" dirty="0"/>
              <a:t>6. What issues arise from using laws in an arbitrary manner?</a:t>
            </a:r>
          </a:p>
        </p:txBody>
      </p:sp>
    </p:spTree>
    <p:extLst>
      <p:ext uri="{BB962C8B-B14F-4D97-AF65-F5344CB8AC3E}">
        <p14:creationId xmlns:p14="http://schemas.microsoft.com/office/powerpoint/2010/main" val="47420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185867-D70B-443D-A6F7-39C14420BFEB}"/>
              </a:ext>
            </a:extLst>
          </p:cNvPr>
          <p:cNvSpPr txBox="1"/>
          <p:nvPr/>
        </p:nvSpPr>
        <p:spPr>
          <a:xfrm>
            <a:off x="2197080" y="1321366"/>
            <a:ext cx="4381141" cy="584775"/>
          </a:xfrm>
          <a:prstGeom prst="rect">
            <a:avLst/>
          </a:prstGeom>
          <a:noFill/>
        </p:spPr>
        <p:txBody>
          <a:bodyPr wrap="square" rtlCol="0">
            <a:spAutoFit/>
          </a:bodyPr>
          <a:lstStyle/>
          <a:p>
            <a:r>
              <a:rPr lang="en-AU" sz="3200" dirty="0"/>
              <a:t>Success Criteria</a:t>
            </a:r>
          </a:p>
        </p:txBody>
      </p:sp>
      <p:sp>
        <p:nvSpPr>
          <p:cNvPr id="7" name="TextBox 6">
            <a:extLst>
              <a:ext uri="{FF2B5EF4-FFF2-40B4-BE49-F238E27FC236}">
                <a16:creationId xmlns:a16="http://schemas.microsoft.com/office/drawing/2014/main" id="{DD1ED8A9-61E9-4A36-95DB-133215824E5D}"/>
              </a:ext>
            </a:extLst>
          </p:cNvPr>
          <p:cNvSpPr txBox="1"/>
          <p:nvPr/>
        </p:nvSpPr>
        <p:spPr>
          <a:xfrm>
            <a:off x="2197080" y="2411507"/>
            <a:ext cx="5063529" cy="3293209"/>
          </a:xfrm>
          <a:prstGeom prst="rect">
            <a:avLst/>
          </a:prstGeom>
          <a:noFill/>
        </p:spPr>
        <p:txBody>
          <a:bodyPr wrap="square" rtlCol="0">
            <a:spAutoFit/>
          </a:bodyPr>
          <a:lstStyle/>
          <a:p>
            <a:r>
              <a:rPr lang="en-AU" sz="2600" dirty="0"/>
              <a:t>I can explain the meaning of …</a:t>
            </a:r>
          </a:p>
          <a:p>
            <a:endParaRPr lang="en-AU" sz="2600" dirty="0"/>
          </a:p>
          <a:p>
            <a:pPr marL="285750" indent="-285750">
              <a:buFont typeface="Arial" panose="020B0604020202020204" pitchFamily="34" charset="0"/>
              <a:buChar char="•"/>
            </a:pPr>
            <a:r>
              <a:rPr lang="en-AU" sz="2600" dirty="0"/>
              <a:t>Equal access to justice</a:t>
            </a:r>
          </a:p>
          <a:p>
            <a:pPr marL="285750" indent="-285750">
              <a:buFont typeface="Arial" panose="020B0604020202020204" pitchFamily="34" charset="0"/>
              <a:buChar char="•"/>
            </a:pPr>
            <a:r>
              <a:rPr lang="en-AU" sz="2600" dirty="0"/>
              <a:t>Equality before the law</a:t>
            </a:r>
          </a:p>
          <a:p>
            <a:pPr marL="285750" indent="-285750">
              <a:buFont typeface="Arial" panose="020B0604020202020204" pitchFamily="34" charset="0"/>
              <a:buChar char="•"/>
            </a:pPr>
            <a:r>
              <a:rPr lang="en-AU" sz="2600" dirty="0"/>
              <a:t>Independent judiciary</a:t>
            </a:r>
          </a:p>
          <a:p>
            <a:pPr marL="285750" indent="-285750">
              <a:buFont typeface="Arial" panose="020B0604020202020204" pitchFamily="34" charset="0"/>
              <a:buChar char="•"/>
            </a:pPr>
            <a:r>
              <a:rPr lang="en-AU" sz="2600" dirty="0"/>
              <a:t>Rights of appeal</a:t>
            </a:r>
          </a:p>
          <a:p>
            <a:pPr marL="285750" indent="-285750">
              <a:buFont typeface="Arial" panose="020B0604020202020204" pitchFamily="34" charset="0"/>
              <a:buChar char="•"/>
            </a:pPr>
            <a:r>
              <a:rPr lang="en-AU" sz="2600" dirty="0"/>
              <a:t>Presumption of Innocence</a:t>
            </a:r>
          </a:p>
          <a:p>
            <a:pPr marL="285750" indent="-285750">
              <a:buFont typeface="Arial" panose="020B0604020202020204" pitchFamily="34" charset="0"/>
              <a:buChar char="•"/>
            </a:pPr>
            <a:r>
              <a:rPr lang="en-AU" sz="2600" dirty="0"/>
              <a:t>Other rights in criminal cases</a:t>
            </a:r>
          </a:p>
        </p:txBody>
      </p:sp>
    </p:spTree>
    <p:extLst>
      <p:ext uri="{BB962C8B-B14F-4D97-AF65-F5344CB8AC3E}">
        <p14:creationId xmlns:p14="http://schemas.microsoft.com/office/powerpoint/2010/main" val="3533670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F3B0D-CF64-4478-9BAD-6AF7081D360F}"/>
              </a:ext>
            </a:extLst>
          </p:cNvPr>
          <p:cNvSpPr txBox="1"/>
          <p:nvPr/>
        </p:nvSpPr>
        <p:spPr>
          <a:xfrm>
            <a:off x="478302" y="379828"/>
            <a:ext cx="8229600" cy="584775"/>
          </a:xfrm>
          <a:prstGeom prst="rect">
            <a:avLst/>
          </a:prstGeom>
          <a:noFill/>
        </p:spPr>
        <p:txBody>
          <a:bodyPr wrap="square" rtlCol="0">
            <a:spAutoFit/>
          </a:bodyPr>
          <a:lstStyle/>
          <a:p>
            <a:r>
              <a:rPr lang="en-AU" sz="3200" dirty="0"/>
              <a:t>Learning Intention</a:t>
            </a:r>
          </a:p>
        </p:txBody>
      </p:sp>
      <p:sp>
        <p:nvSpPr>
          <p:cNvPr id="4" name="TextBox 3">
            <a:extLst>
              <a:ext uri="{FF2B5EF4-FFF2-40B4-BE49-F238E27FC236}">
                <a16:creationId xmlns:a16="http://schemas.microsoft.com/office/drawing/2014/main" id="{F2185867-D70B-443D-A6F7-39C14420BFEB}"/>
              </a:ext>
            </a:extLst>
          </p:cNvPr>
          <p:cNvSpPr txBox="1"/>
          <p:nvPr/>
        </p:nvSpPr>
        <p:spPr>
          <a:xfrm>
            <a:off x="450166" y="2003754"/>
            <a:ext cx="8229600" cy="584775"/>
          </a:xfrm>
          <a:prstGeom prst="rect">
            <a:avLst/>
          </a:prstGeom>
          <a:noFill/>
        </p:spPr>
        <p:txBody>
          <a:bodyPr wrap="square" rtlCol="0">
            <a:spAutoFit/>
          </a:bodyPr>
          <a:lstStyle/>
          <a:p>
            <a:r>
              <a:rPr lang="en-AU" sz="3200" dirty="0"/>
              <a:t>Success Criteria</a:t>
            </a:r>
          </a:p>
        </p:txBody>
      </p:sp>
      <p:sp>
        <p:nvSpPr>
          <p:cNvPr id="5" name="TextBox 4">
            <a:extLst>
              <a:ext uri="{FF2B5EF4-FFF2-40B4-BE49-F238E27FC236}">
                <a16:creationId xmlns:a16="http://schemas.microsoft.com/office/drawing/2014/main" id="{610BB730-251F-4CD1-8C7E-CC509C64106B}"/>
              </a:ext>
            </a:extLst>
          </p:cNvPr>
          <p:cNvSpPr txBox="1"/>
          <p:nvPr/>
        </p:nvSpPr>
        <p:spPr>
          <a:xfrm>
            <a:off x="590843" y="1237957"/>
            <a:ext cx="7948246" cy="492443"/>
          </a:xfrm>
          <a:prstGeom prst="rect">
            <a:avLst/>
          </a:prstGeom>
          <a:noFill/>
        </p:spPr>
        <p:txBody>
          <a:bodyPr wrap="square" rtlCol="0">
            <a:spAutoFit/>
          </a:bodyPr>
          <a:lstStyle/>
          <a:p>
            <a:r>
              <a:rPr lang="en-AU" sz="2600" dirty="0"/>
              <a:t>To investigate the principles of Justice</a:t>
            </a:r>
          </a:p>
        </p:txBody>
      </p:sp>
      <p:sp>
        <p:nvSpPr>
          <p:cNvPr id="7" name="TextBox 6">
            <a:extLst>
              <a:ext uri="{FF2B5EF4-FFF2-40B4-BE49-F238E27FC236}">
                <a16:creationId xmlns:a16="http://schemas.microsoft.com/office/drawing/2014/main" id="{DD1ED8A9-61E9-4A36-95DB-133215824E5D}"/>
              </a:ext>
            </a:extLst>
          </p:cNvPr>
          <p:cNvSpPr txBox="1"/>
          <p:nvPr/>
        </p:nvSpPr>
        <p:spPr>
          <a:xfrm>
            <a:off x="450166" y="2861883"/>
            <a:ext cx="7948246" cy="3293209"/>
          </a:xfrm>
          <a:prstGeom prst="rect">
            <a:avLst/>
          </a:prstGeom>
          <a:noFill/>
        </p:spPr>
        <p:txBody>
          <a:bodyPr wrap="square" rtlCol="0">
            <a:spAutoFit/>
          </a:bodyPr>
          <a:lstStyle/>
          <a:p>
            <a:r>
              <a:rPr lang="en-AU" sz="2600" dirty="0"/>
              <a:t>I can explain the meaning of …</a:t>
            </a:r>
          </a:p>
          <a:p>
            <a:endParaRPr lang="en-AU" sz="2600" dirty="0"/>
          </a:p>
          <a:p>
            <a:pPr marL="285750" indent="-285750">
              <a:buFont typeface="Arial" panose="020B0604020202020204" pitchFamily="34" charset="0"/>
              <a:buChar char="•"/>
            </a:pPr>
            <a:r>
              <a:rPr lang="en-AU" sz="2600" dirty="0"/>
              <a:t>Equal access to justice</a:t>
            </a:r>
          </a:p>
          <a:p>
            <a:pPr marL="285750" indent="-285750">
              <a:buFont typeface="Arial" panose="020B0604020202020204" pitchFamily="34" charset="0"/>
              <a:buChar char="•"/>
            </a:pPr>
            <a:r>
              <a:rPr lang="en-AU" sz="2600" dirty="0"/>
              <a:t>Equality before the law</a:t>
            </a:r>
          </a:p>
          <a:p>
            <a:pPr marL="285750" indent="-285750">
              <a:buFont typeface="Arial" panose="020B0604020202020204" pitchFamily="34" charset="0"/>
              <a:buChar char="•"/>
            </a:pPr>
            <a:r>
              <a:rPr lang="en-AU" sz="2600" dirty="0"/>
              <a:t>Independent judiciary</a:t>
            </a:r>
          </a:p>
          <a:p>
            <a:pPr marL="285750" indent="-285750">
              <a:buFont typeface="Arial" panose="020B0604020202020204" pitchFamily="34" charset="0"/>
              <a:buChar char="•"/>
            </a:pPr>
            <a:r>
              <a:rPr lang="en-AU" sz="2600" dirty="0"/>
              <a:t>Rights of appeal</a:t>
            </a:r>
          </a:p>
          <a:p>
            <a:pPr marL="285750" indent="-285750">
              <a:buFont typeface="Arial" panose="020B0604020202020204" pitchFamily="34" charset="0"/>
              <a:buChar char="•"/>
            </a:pPr>
            <a:r>
              <a:rPr lang="en-AU" sz="2600" dirty="0"/>
              <a:t>Presumption of Innocence</a:t>
            </a:r>
          </a:p>
          <a:p>
            <a:pPr marL="285750" indent="-285750">
              <a:buFont typeface="Arial" panose="020B0604020202020204" pitchFamily="34" charset="0"/>
              <a:buChar char="•"/>
            </a:pPr>
            <a:r>
              <a:rPr lang="en-AU" sz="2600" dirty="0"/>
              <a:t>Other rights in criminal cases</a:t>
            </a:r>
          </a:p>
        </p:txBody>
      </p:sp>
    </p:spTree>
    <p:extLst>
      <p:ext uri="{BB962C8B-B14F-4D97-AF65-F5344CB8AC3E}">
        <p14:creationId xmlns:p14="http://schemas.microsoft.com/office/powerpoint/2010/main" val="41870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4A24-E2B6-4A39-9B53-9DEAEC0633AC}"/>
              </a:ext>
            </a:extLst>
          </p:cNvPr>
          <p:cNvSpPr>
            <a:spLocks noGrp="1"/>
          </p:cNvSpPr>
          <p:nvPr>
            <p:ph type="title"/>
          </p:nvPr>
        </p:nvSpPr>
        <p:spPr/>
        <p:txBody>
          <a:bodyPr/>
          <a:lstStyle/>
          <a:p>
            <a:r>
              <a:rPr lang="en-AU" dirty="0"/>
              <a:t>Symbolism</a:t>
            </a:r>
          </a:p>
        </p:txBody>
      </p:sp>
      <p:pic>
        <p:nvPicPr>
          <p:cNvPr id="3" name="Picture 2">
            <a:extLst>
              <a:ext uri="{FF2B5EF4-FFF2-40B4-BE49-F238E27FC236}">
                <a16:creationId xmlns:a16="http://schemas.microsoft.com/office/drawing/2014/main" id="{E055948A-9614-460B-8D01-D5522BE49CBC}"/>
              </a:ext>
            </a:extLst>
          </p:cNvPr>
          <p:cNvPicPr>
            <a:picLocks noChangeAspect="1"/>
          </p:cNvPicPr>
          <p:nvPr/>
        </p:nvPicPr>
        <p:blipFill>
          <a:blip r:embed="rId3"/>
          <a:stretch>
            <a:fillRect/>
          </a:stretch>
        </p:blipFill>
        <p:spPr>
          <a:xfrm>
            <a:off x="457199" y="1662451"/>
            <a:ext cx="4579036" cy="4529372"/>
          </a:xfrm>
          <a:prstGeom prst="rect">
            <a:avLst/>
          </a:prstGeom>
        </p:spPr>
      </p:pic>
      <p:sp>
        <p:nvSpPr>
          <p:cNvPr id="4" name="TextBox 3">
            <a:extLst>
              <a:ext uri="{FF2B5EF4-FFF2-40B4-BE49-F238E27FC236}">
                <a16:creationId xmlns:a16="http://schemas.microsoft.com/office/drawing/2014/main" id="{F57AC70B-B635-4A6E-AD39-0773CA1D05FF}"/>
              </a:ext>
            </a:extLst>
          </p:cNvPr>
          <p:cNvSpPr txBox="1"/>
          <p:nvPr/>
        </p:nvSpPr>
        <p:spPr>
          <a:xfrm>
            <a:off x="5036235" y="1575175"/>
            <a:ext cx="3650567" cy="4616648"/>
          </a:xfrm>
          <a:prstGeom prst="rect">
            <a:avLst/>
          </a:prstGeom>
          <a:noFill/>
        </p:spPr>
        <p:txBody>
          <a:bodyPr wrap="square" rtlCol="0">
            <a:spAutoFit/>
          </a:bodyPr>
          <a:lstStyle/>
          <a:p>
            <a:r>
              <a:rPr lang="en-AU" sz="2100" dirty="0">
                <a:effectLst/>
                <a:latin typeface="Arial" panose="020B0604020202020204" pitchFamily="34" charset="0"/>
                <a:ea typeface="Calibri" panose="020F0502020204030204" pitchFamily="34" charset="0"/>
                <a:cs typeface="Times New Roman" panose="02020603050405020304" pitchFamily="18" charset="0"/>
              </a:rPr>
              <a:t>What type of ideas are associated with this image?</a:t>
            </a:r>
          </a:p>
          <a:p>
            <a:endParaRPr lang="en-AU" sz="2100" dirty="0">
              <a:latin typeface="Arial" panose="020B0604020202020204" pitchFamily="34" charset="0"/>
              <a:ea typeface="Calibri" panose="020F0502020204030204" pitchFamily="34" charset="0"/>
              <a:cs typeface="Times New Roman" panose="02020603050405020304" pitchFamily="18" charset="0"/>
            </a:endParaRPr>
          </a:p>
          <a:p>
            <a:r>
              <a:rPr lang="en-AU" sz="2100" dirty="0">
                <a:effectLst/>
                <a:latin typeface="Arial" panose="020B0604020202020204" pitchFamily="34" charset="0"/>
                <a:ea typeface="Calibri" panose="020F0502020204030204" pitchFamily="34" charset="0"/>
                <a:cs typeface="Times New Roman" panose="02020603050405020304" pitchFamily="18" charset="0"/>
              </a:rPr>
              <a:t>When was this image first created and in what other nations is it used? </a:t>
            </a:r>
          </a:p>
          <a:p>
            <a:endParaRPr lang="en-AU" sz="2100" dirty="0">
              <a:latin typeface="Arial" panose="020B0604020202020204" pitchFamily="34" charset="0"/>
              <a:ea typeface="Calibri" panose="020F0502020204030204" pitchFamily="34" charset="0"/>
              <a:cs typeface="Times New Roman" panose="02020603050405020304" pitchFamily="18" charset="0"/>
            </a:endParaRPr>
          </a:p>
          <a:p>
            <a:r>
              <a:rPr lang="en-AU" sz="2100" dirty="0">
                <a:latin typeface="Arial" panose="020B0604020202020204" pitchFamily="34" charset="0"/>
                <a:ea typeface="Calibri" panose="020F0502020204030204" pitchFamily="34" charset="0"/>
                <a:cs typeface="Times New Roman" panose="02020603050405020304" pitchFamily="18" charset="0"/>
              </a:rPr>
              <a:t>C</a:t>
            </a:r>
            <a:r>
              <a:rPr lang="en-AU" sz="2100" dirty="0">
                <a:effectLst/>
                <a:latin typeface="Arial" panose="020B0604020202020204" pitchFamily="34" charset="0"/>
                <a:ea typeface="Calibri" panose="020F0502020204030204" pitchFamily="34" charset="0"/>
                <a:cs typeface="Times New Roman" panose="02020603050405020304" pitchFamily="18" charset="0"/>
              </a:rPr>
              <a:t>onsider the symbols that are involved, including the way Lady Justice is dressed and the items she is holding. </a:t>
            </a:r>
          </a:p>
          <a:p>
            <a:endParaRPr lang="en-AU" sz="2100" dirty="0">
              <a:latin typeface="Arial" panose="020B0604020202020204" pitchFamily="34" charset="0"/>
              <a:ea typeface="Calibri" panose="020F0502020204030204" pitchFamily="34" charset="0"/>
              <a:cs typeface="Times New Roman" panose="02020603050405020304" pitchFamily="18" charset="0"/>
            </a:endParaRPr>
          </a:p>
          <a:p>
            <a:r>
              <a:rPr lang="en-AU" sz="2100" dirty="0">
                <a:effectLst/>
                <a:latin typeface="Arial" panose="020B0604020202020204" pitchFamily="34" charset="0"/>
                <a:ea typeface="Calibri" panose="020F0502020204030204" pitchFamily="34" charset="0"/>
                <a:cs typeface="Times New Roman" panose="02020603050405020304" pitchFamily="18" charset="0"/>
              </a:rPr>
              <a:t>How are these relevant to the Australian court system? </a:t>
            </a:r>
            <a:endParaRPr lang="en-AU" sz="2100" dirty="0"/>
          </a:p>
        </p:txBody>
      </p:sp>
    </p:spTree>
    <p:extLst>
      <p:ext uri="{BB962C8B-B14F-4D97-AF65-F5344CB8AC3E}">
        <p14:creationId xmlns:p14="http://schemas.microsoft.com/office/powerpoint/2010/main" val="290583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A9-ECEF-4834-BC4C-0B10E4D20CA8}"/>
              </a:ext>
            </a:extLst>
          </p:cNvPr>
          <p:cNvSpPr>
            <a:spLocks noGrp="1"/>
          </p:cNvSpPr>
          <p:nvPr>
            <p:ph type="title"/>
          </p:nvPr>
        </p:nvSpPr>
        <p:spPr/>
        <p:txBody>
          <a:bodyPr/>
          <a:lstStyle/>
          <a:p>
            <a:pPr algn="ctr"/>
            <a:r>
              <a:rPr lang="en-AU" dirty="0"/>
              <a:t>Why is Access to Justice Important?</a:t>
            </a:r>
          </a:p>
        </p:txBody>
      </p:sp>
      <p:pic>
        <p:nvPicPr>
          <p:cNvPr id="4" name="Graphic 3" descr="Presentation with media">
            <a:hlinkClick r:id="rId3"/>
            <a:extLst>
              <a:ext uri="{FF2B5EF4-FFF2-40B4-BE49-F238E27FC236}">
                <a16:creationId xmlns:a16="http://schemas.microsoft.com/office/drawing/2014/main" id="{4155175A-0AD7-445E-A80E-4F74FD88C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4720" y="4849564"/>
            <a:ext cx="2194560" cy="2194560"/>
          </a:xfrm>
          <a:prstGeom prst="rect">
            <a:avLst/>
          </a:prstGeom>
        </p:spPr>
      </p:pic>
      <p:pic>
        <p:nvPicPr>
          <p:cNvPr id="5" name="Picture 4">
            <a:hlinkClick r:id="rId3"/>
            <a:extLst>
              <a:ext uri="{FF2B5EF4-FFF2-40B4-BE49-F238E27FC236}">
                <a16:creationId xmlns:a16="http://schemas.microsoft.com/office/drawing/2014/main" id="{653687B9-B6F9-4D6D-B0F0-85AA5A755AD2}"/>
              </a:ext>
            </a:extLst>
          </p:cNvPr>
          <p:cNvPicPr>
            <a:picLocks noChangeAspect="1"/>
          </p:cNvPicPr>
          <p:nvPr/>
        </p:nvPicPr>
        <p:blipFill>
          <a:blip r:embed="rId6"/>
          <a:stretch>
            <a:fillRect/>
          </a:stretch>
        </p:blipFill>
        <p:spPr>
          <a:xfrm>
            <a:off x="2005010" y="1658689"/>
            <a:ext cx="5124450" cy="3190875"/>
          </a:xfrm>
          <a:prstGeom prst="rect">
            <a:avLst/>
          </a:prstGeom>
        </p:spPr>
      </p:pic>
    </p:spTree>
    <p:extLst>
      <p:ext uri="{BB962C8B-B14F-4D97-AF65-F5344CB8AC3E}">
        <p14:creationId xmlns:p14="http://schemas.microsoft.com/office/powerpoint/2010/main" val="375541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815F-41F3-45BC-BF24-85EEE4BDB0AE}"/>
              </a:ext>
            </a:extLst>
          </p:cNvPr>
          <p:cNvSpPr>
            <a:spLocks noGrp="1"/>
          </p:cNvSpPr>
          <p:nvPr>
            <p:ph type="title"/>
          </p:nvPr>
        </p:nvSpPr>
        <p:spPr/>
        <p:txBody>
          <a:bodyPr/>
          <a:lstStyle/>
          <a:p>
            <a:r>
              <a:rPr lang="en-AU" dirty="0"/>
              <a:t>Read</a:t>
            </a:r>
          </a:p>
        </p:txBody>
      </p:sp>
      <p:sp>
        <p:nvSpPr>
          <p:cNvPr id="4" name="TextBox 3">
            <a:extLst>
              <a:ext uri="{FF2B5EF4-FFF2-40B4-BE49-F238E27FC236}">
                <a16:creationId xmlns:a16="http://schemas.microsoft.com/office/drawing/2014/main" id="{5F9D1A5D-12F1-4CA8-80C0-3972AC73F947}"/>
              </a:ext>
            </a:extLst>
          </p:cNvPr>
          <p:cNvSpPr txBox="1"/>
          <p:nvPr/>
        </p:nvSpPr>
        <p:spPr>
          <a:xfrm>
            <a:off x="649608" y="1312316"/>
            <a:ext cx="8037194" cy="523220"/>
          </a:xfrm>
          <a:prstGeom prst="rect">
            <a:avLst/>
          </a:prstGeom>
          <a:noFill/>
        </p:spPr>
        <p:txBody>
          <a:bodyPr wrap="square">
            <a:spAutoFit/>
          </a:bodyPr>
          <a:lstStyle/>
          <a:p>
            <a:pPr algn="ctr"/>
            <a:r>
              <a:rPr lang="en-AU" sz="2800" dirty="0"/>
              <a:t>Access to Justice - page 30</a:t>
            </a:r>
          </a:p>
        </p:txBody>
      </p:sp>
      <p:pic>
        <p:nvPicPr>
          <p:cNvPr id="5" name="Picture 4">
            <a:extLst>
              <a:ext uri="{FF2B5EF4-FFF2-40B4-BE49-F238E27FC236}">
                <a16:creationId xmlns:a16="http://schemas.microsoft.com/office/drawing/2014/main" id="{947AC7AB-BE3B-4103-8561-3A3F26756AEE}"/>
              </a:ext>
            </a:extLst>
          </p:cNvPr>
          <p:cNvPicPr>
            <a:picLocks noChangeAspect="1"/>
          </p:cNvPicPr>
          <p:nvPr/>
        </p:nvPicPr>
        <p:blipFill>
          <a:blip r:embed="rId2"/>
          <a:stretch>
            <a:fillRect/>
          </a:stretch>
        </p:blipFill>
        <p:spPr>
          <a:xfrm>
            <a:off x="640079" y="1835536"/>
            <a:ext cx="7863842" cy="4543569"/>
          </a:xfrm>
          <a:prstGeom prst="rect">
            <a:avLst/>
          </a:prstGeom>
        </p:spPr>
      </p:pic>
      <p:sp>
        <p:nvSpPr>
          <p:cNvPr id="6" name="Rectangle 5">
            <a:extLst>
              <a:ext uri="{FF2B5EF4-FFF2-40B4-BE49-F238E27FC236}">
                <a16:creationId xmlns:a16="http://schemas.microsoft.com/office/drawing/2014/main" id="{5FBAA1D8-5982-4F77-8221-C69D90778E34}"/>
              </a:ext>
            </a:extLst>
          </p:cNvPr>
          <p:cNvSpPr/>
          <p:nvPr/>
        </p:nvSpPr>
        <p:spPr>
          <a:xfrm>
            <a:off x="934720" y="2306621"/>
            <a:ext cx="3471025" cy="26145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634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4A13-1542-4A21-8928-82D49D3073D0}"/>
              </a:ext>
            </a:extLst>
          </p:cNvPr>
          <p:cNvSpPr>
            <a:spLocks noGrp="1"/>
          </p:cNvSpPr>
          <p:nvPr>
            <p:ph type="title"/>
          </p:nvPr>
        </p:nvSpPr>
        <p:spPr>
          <a:xfrm>
            <a:off x="199505" y="478895"/>
            <a:ext cx="7448204" cy="994306"/>
          </a:xfrm>
        </p:spPr>
        <p:txBody>
          <a:bodyPr/>
          <a:lstStyle/>
          <a:p>
            <a:r>
              <a:rPr lang="en-AU" dirty="0"/>
              <a:t>Complete the following tasks:</a:t>
            </a:r>
          </a:p>
        </p:txBody>
      </p:sp>
      <p:sp>
        <p:nvSpPr>
          <p:cNvPr id="3" name="TextBox 2">
            <a:extLst>
              <a:ext uri="{FF2B5EF4-FFF2-40B4-BE49-F238E27FC236}">
                <a16:creationId xmlns:a16="http://schemas.microsoft.com/office/drawing/2014/main" id="{25AD4A58-1B53-4D00-B0CF-45F0F8FEBE73}"/>
              </a:ext>
            </a:extLst>
          </p:cNvPr>
          <p:cNvSpPr txBox="1"/>
          <p:nvPr/>
        </p:nvSpPr>
        <p:spPr>
          <a:xfrm>
            <a:off x="702014" y="1874728"/>
            <a:ext cx="7832386" cy="3108543"/>
          </a:xfrm>
          <a:prstGeom prst="rect">
            <a:avLst/>
          </a:prstGeom>
          <a:noFill/>
        </p:spPr>
        <p:txBody>
          <a:bodyPr wrap="square" rtlCol="0">
            <a:spAutoFit/>
          </a:bodyPr>
          <a:lstStyle/>
          <a:p>
            <a:pPr marL="342900" indent="-342900">
              <a:buAutoNum type="arabicPeriod"/>
            </a:pPr>
            <a:endParaRPr lang="en-AU" sz="2800" dirty="0"/>
          </a:p>
          <a:p>
            <a:pPr marL="342900" indent="-342900">
              <a:buAutoNum type="arabicPeriod"/>
            </a:pPr>
            <a:r>
              <a:rPr lang="en-AU" sz="2800" dirty="0"/>
              <a:t>Explain the importance of the Australian legal system.</a:t>
            </a:r>
          </a:p>
          <a:p>
            <a:pPr marL="342900" indent="-342900">
              <a:buAutoNum type="arabicPeriod"/>
            </a:pPr>
            <a:endParaRPr lang="en-AU" sz="2800" dirty="0"/>
          </a:p>
          <a:p>
            <a:pPr marL="342900" indent="-342900">
              <a:buAutoNum type="arabicPeriod"/>
            </a:pPr>
            <a:r>
              <a:rPr lang="en-AU" sz="2800" dirty="0"/>
              <a:t>Illustrate one way in which equal access to justice is achieved in Australia.</a:t>
            </a:r>
          </a:p>
          <a:p>
            <a:pPr marL="342900" indent="-342900">
              <a:buAutoNum type="arabicPeriod"/>
            </a:pPr>
            <a:endParaRPr lang="en-AU" sz="2800" dirty="0"/>
          </a:p>
        </p:txBody>
      </p:sp>
      <p:grpSp>
        <p:nvGrpSpPr>
          <p:cNvPr id="4" name="Group 3">
            <a:extLst>
              <a:ext uri="{FF2B5EF4-FFF2-40B4-BE49-F238E27FC236}">
                <a16:creationId xmlns:a16="http://schemas.microsoft.com/office/drawing/2014/main" id="{3F1793A3-05F8-4780-830D-60BD2C96D375}"/>
              </a:ext>
            </a:extLst>
          </p:cNvPr>
          <p:cNvGrpSpPr/>
          <p:nvPr/>
        </p:nvGrpSpPr>
        <p:grpSpPr>
          <a:xfrm>
            <a:off x="8067039" y="0"/>
            <a:ext cx="1093665" cy="1442423"/>
            <a:chOff x="7608542" y="387466"/>
            <a:chExt cx="1078261" cy="1425283"/>
          </a:xfrm>
        </p:grpSpPr>
        <p:pic>
          <p:nvPicPr>
            <p:cNvPr id="5" name="Graphic 4" descr="Stopwatch">
              <a:extLst>
                <a:ext uri="{FF2B5EF4-FFF2-40B4-BE49-F238E27FC236}">
                  <a16:creationId xmlns:a16="http://schemas.microsoft.com/office/drawing/2014/main" id="{B2F7CC82-FC88-4AB2-99E9-E82B5FCE7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0472" y="387466"/>
              <a:ext cx="914400" cy="914400"/>
            </a:xfrm>
            <a:prstGeom prst="rect">
              <a:avLst/>
            </a:prstGeom>
          </p:spPr>
        </p:pic>
        <p:sp>
          <p:nvSpPr>
            <p:cNvPr id="6" name="TextBox 5">
              <a:extLst>
                <a:ext uri="{FF2B5EF4-FFF2-40B4-BE49-F238E27FC236}">
                  <a16:creationId xmlns:a16="http://schemas.microsoft.com/office/drawing/2014/main" id="{CEFDCDA8-C6C8-4C41-A62D-95CCDB88CD7A}"/>
                </a:ext>
              </a:extLst>
            </p:cNvPr>
            <p:cNvSpPr txBox="1"/>
            <p:nvPr/>
          </p:nvSpPr>
          <p:spPr>
            <a:xfrm>
              <a:off x="7608542" y="1197196"/>
              <a:ext cx="1078261" cy="615553"/>
            </a:xfrm>
            <a:prstGeom prst="rect">
              <a:avLst/>
            </a:prstGeom>
            <a:noFill/>
          </p:spPr>
          <p:txBody>
            <a:bodyPr wrap="square" rtlCol="0">
              <a:spAutoFit/>
            </a:bodyPr>
            <a:lstStyle/>
            <a:p>
              <a:r>
                <a:rPr lang="en-AU" sz="1700" b="1" dirty="0"/>
                <a:t>5 minute</a:t>
              </a:r>
            </a:p>
            <a:p>
              <a:pPr algn="ctr"/>
              <a:r>
                <a:rPr lang="en-AU" sz="1700" b="1" dirty="0"/>
                <a:t>Task</a:t>
              </a:r>
            </a:p>
          </p:txBody>
        </p:sp>
      </p:grpSp>
    </p:spTree>
    <p:extLst>
      <p:ext uri="{BB962C8B-B14F-4D97-AF65-F5344CB8AC3E}">
        <p14:creationId xmlns:p14="http://schemas.microsoft.com/office/powerpoint/2010/main" val="2190859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A9-ECEF-4834-BC4C-0B10E4D20CA8}"/>
              </a:ext>
            </a:extLst>
          </p:cNvPr>
          <p:cNvSpPr>
            <a:spLocks noGrp="1"/>
          </p:cNvSpPr>
          <p:nvPr>
            <p:ph type="title"/>
          </p:nvPr>
        </p:nvSpPr>
        <p:spPr/>
        <p:txBody>
          <a:bodyPr/>
          <a:lstStyle/>
          <a:p>
            <a:pPr algn="ctr"/>
            <a:r>
              <a:rPr lang="en-AU" dirty="0"/>
              <a:t>Equality Before the Law</a:t>
            </a:r>
          </a:p>
        </p:txBody>
      </p:sp>
      <p:pic>
        <p:nvPicPr>
          <p:cNvPr id="4" name="Graphic 3" descr="Presentation with media">
            <a:hlinkClick r:id="rId3"/>
            <a:extLst>
              <a:ext uri="{FF2B5EF4-FFF2-40B4-BE49-F238E27FC236}">
                <a16:creationId xmlns:a16="http://schemas.microsoft.com/office/drawing/2014/main" id="{4155175A-0AD7-445E-A80E-4F74FD88C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4720" y="4849564"/>
            <a:ext cx="2194560" cy="2194560"/>
          </a:xfrm>
          <a:prstGeom prst="rect">
            <a:avLst/>
          </a:prstGeom>
        </p:spPr>
      </p:pic>
      <p:pic>
        <p:nvPicPr>
          <p:cNvPr id="3" name="Picture 2">
            <a:hlinkClick r:id="rId3"/>
            <a:extLst>
              <a:ext uri="{FF2B5EF4-FFF2-40B4-BE49-F238E27FC236}">
                <a16:creationId xmlns:a16="http://schemas.microsoft.com/office/drawing/2014/main" id="{6B7C3F9F-975A-45E7-A263-A86DE0292104}"/>
              </a:ext>
            </a:extLst>
          </p:cNvPr>
          <p:cNvPicPr>
            <a:picLocks noChangeAspect="1"/>
          </p:cNvPicPr>
          <p:nvPr/>
        </p:nvPicPr>
        <p:blipFill>
          <a:blip r:embed="rId6"/>
          <a:stretch>
            <a:fillRect/>
          </a:stretch>
        </p:blipFill>
        <p:spPr>
          <a:xfrm>
            <a:off x="2654750" y="1473202"/>
            <a:ext cx="3824970" cy="3376362"/>
          </a:xfrm>
          <a:prstGeom prst="rect">
            <a:avLst/>
          </a:prstGeom>
        </p:spPr>
      </p:pic>
    </p:spTree>
    <p:extLst>
      <p:ext uri="{BB962C8B-B14F-4D97-AF65-F5344CB8AC3E}">
        <p14:creationId xmlns:p14="http://schemas.microsoft.com/office/powerpoint/2010/main" val="107941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815F-41F3-45BC-BF24-85EEE4BDB0AE}"/>
              </a:ext>
            </a:extLst>
          </p:cNvPr>
          <p:cNvSpPr>
            <a:spLocks noGrp="1"/>
          </p:cNvSpPr>
          <p:nvPr>
            <p:ph type="title"/>
          </p:nvPr>
        </p:nvSpPr>
        <p:spPr/>
        <p:txBody>
          <a:bodyPr/>
          <a:lstStyle/>
          <a:p>
            <a:r>
              <a:rPr lang="en-AU" dirty="0"/>
              <a:t>Read</a:t>
            </a:r>
          </a:p>
        </p:txBody>
      </p:sp>
      <p:sp>
        <p:nvSpPr>
          <p:cNvPr id="4" name="TextBox 3">
            <a:extLst>
              <a:ext uri="{FF2B5EF4-FFF2-40B4-BE49-F238E27FC236}">
                <a16:creationId xmlns:a16="http://schemas.microsoft.com/office/drawing/2014/main" id="{5F9D1A5D-12F1-4CA8-80C0-3972AC73F947}"/>
              </a:ext>
            </a:extLst>
          </p:cNvPr>
          <p:cNvSpPr txBox="1"/>
          <p:nvPr/>
        </p:nvSpPr>
        <p:spPr>
          <a:xfrm>
            <a:off x="649608" y="1312316"/>
            <a:ext cx="8037194" cy="523220"/>
          </a:xfrm>
          <a:prstGeom prst="rect">
            <a:avLst/>
          </a:prstGeom>
          <a:noFill/>
        </p:spPr>
        <p:txBody>
          <a:bodyPr wrap="square">
            <a:spAutoFit/>
          </a:bodyPr>
          <a:lstStyle/>
          <a:p>
            <a:pPr algn="ctr"/>
            <a:r>
              <a:rPr lang="en-AU" sz="2800" dirty="0"/>
              <a:t>Equality before the law - pages 30 - 31</a:t>
            </a:r>
          </a:p>
        </p:txBody>
      </p:sp>
      <p:pic>
        <p:nvPicPr>
          <p:cNvPr id="5" name="Picture 4">
            <a:extLst>
              <a:ext uri="{FF2B5EF4-FFF2-40B4-BE49-F238E27FC236}">
                <a16:creationId xmlns:a16="http://schemas.microsoft.com/office/drawing/2014/main" id="{947AC7AB-BE3B-4103-8561-3A3F26756AEE}"/>
              </a:ext>
            </a:extLst>
          </p:cNvPr>
          <p:cNvPicPr>
            <a:picLocks noChangeAspect="1"/>
          </p:cNvPicPr>
          <p:nvPr/>
        </p:nvPicPr>
        <p:blipFill>
          <a:blip r:embed="rId3"/>
          <a:stretch>
            <a:fillRect/>
          </a:stretch>
        </p:blipFill>
        <p:spPr>
          <a:xfrm>
            <a:off x="630550" y="1835536"/>
            <a:ext cx="7863842" cy="4543569"/>
          </a:xfrm>
          <a:prstGeom prst="rect">
            <a:avLst/>
          </a:prstGeom>
        </p:spPr>
      </p:pic>
      <p:sp>
        <p:nvSpPr>
          <p:cNvPr id="6" name="Rectangle 5">
            <a:extLst>
              <a:ext uri="{FF2B5EF4-FFF2-40B4-BE49-F238E27FC236}">
                <a16:creationId xmlns:a16="http://schemas.microsoft.com/office/drawing/2014/main" id="{5FBAA1D8-5982-4F77-8221-C69D90778E34}"/>
              </a:ext>
            </a:extLst>
          </p:cNvPr>
          <p:cNvSpPr/>
          <p:nvPr/>
        </p:nvSpPr>
        <p:spPr>
          <a:xfrm>
            <a:off x="2621281" y="4876800"/>
            <a:ext cx="1767840" cy="146497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6863B7B8-6CF2-4F09-8380-23B76490DEA3}"/>
              </a:ext>
            </a:extLst>
          </p:cNvPr>
          <p:cNvSpPr/>
          <p:nvPr/>
        </p:nvSpPr>
        <p:spPr>
          <a:xfrm>
            <a:off x="4729166" y="1974184"/>
            <a:ext cx="1767840" cy="87061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Connector 8">
            <a:extLst>
              <a:ext uri="{FF2B5EF4-FFF2-40B4-BE49-F238E27FC236}">
                <a16:creationId xmlns:a16="http://schemas.microsoft.com/office/drawing/2014/main" id="{22E04817-4816-420E-8C7F-02CCE7E1E344}"/>
              </a:ext>
            </a:extLst>
          </p:cNvPr>
          <p:cNvCxnSpPr/>
          <p:nvPr/>
        </p:nvCxnSpPr>
        <p:spPr>
          <a:xfrm flipV="1">
            <a:off x="4124960" y="2844800"/>
            <a:ext cx="751840" cy="2032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01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4A13-1542-4A21-8928-82D49D3073D0}"/>
              </a:ext>
            </a:extLst>
          </p:cNvPr>
          <p:cNvSpPr>
            <a:spLocks noGrp="1"/>
          </p:cNvSpPr>
          <p:nvPr>
            <p:ph type="title"/>
          </p:nvPr>
        </p:nvSpPr>
        <p:spPr>
          <a:xfrm>
            <a:off x="199505" y="478895"/>
            <a:ext cx="7448204" cy="994306"/>
          </a:xfrm>
        </p:spPr>
        <p:txBody>
          <a:bodyPr/>
          <a:lstStyle/>
          <a:p>
            <a:r>
              <a:rPr lang="en-AU" dirty="0"/>
              <a:t>Complete the following task:</a:t>
            </a:r>
          </a:p>
        </p:txBody>
      </p:sp>
      <p:sp>
        <p:nvSpPr>
          <p:cNvPr id="3" name="TextBox 2">
            <a:extLst>
              <a:ext uri="{FF2B5EF4-FFF2-40B4-BE49-F238E27FC236}">
                <a16:creationId xmlns:a16="http://schemas.microsoft.com/office/drawing/2014/main" id="{25AD4A58-1B53-4D00-B0CF-45F0F8FEBE73}"/>
              </a:ext>
            </a:extLst>
          </p:cNvPr>
          <p:cNvSpPr txBox="1"/>
          <p:nvPr/>
        </p:nvSpPr>
        <p:spPr>
          <a:xfrm>
            <a:off x="589227" y="2231412"/>
            <a:ext cx="8375588" cy="1384995"/>
          </a:xfrm>
          <a:prstGeom prst="rect">
            <a:avLst/>
          </a:prstGeom>
          <a:noFill/>
        </p:spPr>
        <p:txBody>
          <a:bodyPr wrap="square" rtlCol="0">
            <a:spAutoFit/>
          </a:bodyPr>
          <a:lstStyle/>
          <a:p>
            <a:pPr marL="342900" indent="-342900">
              <a:buAutoNum type="arabicPeriod"/>
            </a:pPr>
            <a:endParaRPr lang="en-AU" sz="2800" dirty="0"/>
          </a:p>
          <a:p>
            <a:pPr marL="365125" indent="-365125"/>
            <a:r>
              <a:rPr lang="en-AU" sz="2800" dirty="0"/>
              <a:t>3. Rewrite what is meant by the idea of equality before the law.</a:t>
            </a:r>
          </a:p>
        </p:txBody>
      </p:sp>
      <p:grpSp>
        <p:nvGrpSpPr>
          <p:cNvPr id="4" name="Group 3">
            <a:extLst>
              <a:ext uri="{FF2B5EF4-FFF2-40B4-BE49-F238E27FC236}">
                <a16:creationId xmlns:a16="http://schemas.microsoft.com/office/drawing/2014/main" id="{3F1793A3-05F8-4780-830D-60BD2C96D375}"/>
              </a:ext>
            </a:extLst>
          </p:cNvPr>
          <p:cNvGrpSpPr/>
          <p:nvPr/>
        </p:nvGrpSpPr>
        <p:grpSpPr>
          <a:xfrm>
            <a:off x="7980218" y="16198"/>
            <a:ext cx="1180487" cy="1426226"/>
            <a:chOff x="7522943" y="403471"/>
            <a:chExt cx="1163860" cy="1409278"/>
          </a:xfrm>
        </p:grpSpPr>
        <p:pic>
          <p:nvPicPr>
            <p:cNvPr id="5" name="Graphic 4" descr="Stopwatch">
              <a:extLst>
                <a:ext uri="{FF2B5EF4-FFF2-40B4-BE49-F238E27FC236}">
                  <a16:creationId xmlns:a16="http://schemas.microsoft.com/office/drawing/2014/main" id="{B2F7CC82-FC88-4AB2-99E9-E82B5FCE7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7686" y="403471"/>
              <a:ext cx="914400" cy="914400"/>
            </a:xfrm>
            <a:prstGeom prst="rect">
              <a:avLst/>
            </a:prstGeom>
          </p:spPr>
        </p:pic>
        <p:sp>
          <p:nvSpPr>
            <p:cNvPr id="6" name="TextBox 5">
              <a:extLst>
                <a:ext uri="{FF2B5EF4-FFF2-40B4-BE49-F238E27FC236}">
                  <a16:creationId xmlns:a16="http://schemas.microsoft.com/office/drawing/2014/main" id="{CEFDCDA8-C6C8-4C41-A62D-95CCDB88CD7A}"/>
                </a:ext>
              </a:extLst>
            </p:cNvPr>
            <p:cNvSpPr txBox="1"/>
            <p:nvPr/>
          </p:nvSpPr>
          <p:spPr>
            <a:xfrm>
              <a:off x="7522943" y="1197196"/>
              <a:ext cx="1163860" cy="615553"/>
            </a:xfrm>
            <a:prstGeom prst="rect">
              <a:avLst/>
            </a:prstGeom>
            <a:noFill/>
          </p:spPr>
          <p:txBody>
            <a:bodyPr wrap="square" rtlCol="0">
              <a:spAutoFit/>
            </a:bodyPr>
            <a:lstStyle/>
            <a:p>
              <a:r>
                <a:rPr lang="en-AU" sz="1700" b="1" dirty="0"/>
                <a:t>3 minute</a:t>
              </a:r>
            </a:p>
            <a:p>
              <a:pPr algn="ctr"/>
              <a:r>
                <a:rPr lang="en-AU" sz="1700" b="1" dirty="0"/>
                <a:t>Task</a:t>
              </a:r>
            </a:p>
          </p:txBody>
        </p:sp>
      </p:grpSp>
    </p:spTree>
    <p:extLst>
      <p:ext uri="{BB962C8B-B14F-4D97-AF65-F5344CB8AC3E}">
        <p14:creationId xmlns:p14="http://schemas.microsoft.com/office/powerpoint/2010/main" val="2454943372"/>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180D27B9-5640-447B-B5C0-DD73573B2821}" vid="{310EF2B5-F8B8-4941-8818-76ED4D5D30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780</TotalTime>
  <Words>1202</Words>
  <Application>Microsoft Office PowerPoint</Application>
  <PresentationFormat>On-screen Show (4:3)</PresentationFormat>
  <Paragraphs>133</Paragraphs>
  <Slides>18</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Georgia</vt:lpstr>
      <vt:lpstr>work-sans</vt:lpstr>
      <vt:lpstr>Arial</vt:lpstr>
      <vt:lpstr>Calibri</vt:lpstr>
      <vt:lpstr>Twinkl Sb</vt:lpstr>
      <vt:lpstr>Twinkl</vt:lpstr>
      <vt:lpstr>Roboto</vt:lpstr>
      <vt:lpstr>Office Theme</vt:lpstr>
      <vt:lpstr>PowerPoint Presentation</vt:lpstr>
      <vt:lpstr>PowerPoint Presentation</vt:lpstr>
      <vt:lpstr>Symbolism</vt:lpstr>
      <vt:lpstr>Why is Access to Justice Important?</vt:lpstr>
      <vt:lpstr>Read</vt:lpstr>
      <vt:lpstr>Complete the following tasks:</vt:lpstr>
      <vt:lpstr>Equality Before the Law</vt:lpstr>
      <vt:lpstr>Read</vt:lpstr>
      <vt:lpstr>Complete the following task:</vt:lpstr>
      <vt:lpstr>Separation of Powers  &amp;  Independent Judiciary</vt:lpstr>
      <vt:lpstr>Read</vt:lpstr>
      <vt:lpstr>Complete the following task:</vt:lpstr>
      <vt:lpstr>Read</vt:lpstr>
      <vt:lpstr>Complete the following task:</vt:lpstr>
      <vt:lpstr>Gary the Goat Case</vt:lpstr>
      <vt:lpstr>Gary the Goat Case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Lydia Fay</dc:creator>
  <cp:lastModifiedBy>SARGEANTSON Wendy [Narrogin Senior High School]</cp:lastModifiedBy>
  <cp:revision>61</cp:revision>
  <dcterms:created xsi:type="dcterms:W3CDTF">2019-02-05T10:42:12Z</dcterms:created>
  <dcterms:modified xsi:type="dcterms:W3CDTF">2020-11-14T23:21:54Z</dcterms:modified>
</cp:coreProperties>
</file>